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310" r:id="rId3"/>
    <p:sldId id="311" r:id="rId4"/>
    <p:sldId id="293" r:id="rId5"/>
    <p:sldId id="312" r:id="rId6"/>
    <p:sldId id="295" r:id="rId7"/>
    <p:sldId id="294" r:id="rId8"/>
    <p:sldId id="260" r:id="rId9"/>
    <p:sldId id="286" r:id="rId10"/>
    <p:sldId id="292" r:id="rId11"/>
    <p:sldId id="288" r:id="rId12"/>
    <p:sldId id="289" r:id="rId13"/>
    <p:sldId id="264" r:id="rId14"/>
    <p:sldId id="290" r:id="rId15"/>
    <p:sldId id="267" r:id="rId16"/>
    <p:sldId id="291" r:id="rId17"/>
    <p:sldId id="296" r:id="rId18"/>
    <p:sldId id="298" r:id="rId19"/>
    <p:sldId id="297" r:id="rId20"/>
    <p:sldId id="299" r:id="rId21"/>
    <p:sldId id="318" r:id="rId22"/>
    <p:sldId id="306" r:id="rId23"/>
    <p:sldId id="308" r:id="rId24"/>
    <p:sldId id="309" r:id="rId25"/>
    <p:sldId id="307" r:id="rId26"/>
    <p:sldId id="314" r:id="rId27"/>
    <p:sldId id="316" r:id="rId28"/>
    <p:sldId id="317" r:id="rId29"/>
    <p:sldId id="302" r:id="rId30"/>
    <p:sldId id="303" r:id="rId31"/>
    <p:sldId id="304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47C"/>
    <a:srgbClr val="FA410E"/>
    <a:srgbClr val="32456C"/>
    <a:srgbClr val="F85810"/>
    <a:srgbClr val="09914A"/>
    <a:srgbClr val="009900"/>
    <a:srgbClr val="0E8C6B"/>
    <a:srgbClr val="99D5E3"/>
    <a:srgbClr val="C6FECD"/>
    <a:srgbClr val="0F2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43CD307-23D0-4D0F-B50B-587018526EBD}"/>
    <pc:docChg chg="modSld">
      <pc:chgData name="Юлия Медведева" userId="1b34f1fd5bd9279c" providerId="Windows Live" clId="Web-{843CD307-23D0-4D0F-B50B-587018526EBD}" dt="2019-04-21T17:15:24.447" v="33" actId="20577"/>
      <pc:docMkLst>
        <pc:docMk/>
      </pc:docMkLst>
      <pc:sldChg chg="modSp">
        <pc:chgData name="Юлия Медведева" userId="1b34f1fd5bd9279c" providerId="Windows Live" clId="Web-{843CD307-23D0-4D0F-B50B-587018526EBD}" dt="2019-04-21T17:15:07.369" v="14" actId="20577"/>
        <pc:sldMkLst>
          <pc:docMk/>
          <pc:sldMk cId="0" sldId="286"/>
        </pc:sldMkLst>
        <pc:spChg chg="mod">
          <ac:chgData name="Юлия Медведева" userId="1b34f1fd5bd9279c" providerId="Windows Live" clId="Web-{843CD307-23D0-4D0F-B50B-587018526EBD}" dt="2019-04-21T17:15:07.369" v="14" actId="20577"/>
          <ac:spMkLst>
            <pc:docMk/>
            <pc:sldMk cId="0" sldId="286"/>
            <ac:spMk id="11" creationId="{00000000-0000-0000-0000-000000000000}"/>
          </ac:spMkLst>
        </pc:spChg>
      </pc:sldChg>
      <pc:sldChg chg="modSp">
        <pc:chgData name="Юлия Медведева" userId="1b34f1fd5bd9279c" providerId="Windows Live" clId="Web-{843CD307-23D0-4D0F-B50B-587018526EBD}" dt="2019-04-21T17:15:24.447" v="32" actId="20577"/>
        <pc:sldMkLst>
          <pc:docMk/>
          <pc:sldMk cId="0" sldId="292"/>
        </pc:sldMkLst>
        <pc:spChg chg="mod">
          <ac:chgData name="Юлия Медведева" userId="1b34f1fd5bd9279c" providerId="Windows Live" clId="Web-{843CD307-23D0-4D0F-B50B-587018526EBD}" dt="2019-04-21T17:15:24.447" v="32" actId="20577"/>
          <ac:spMkLst>
            <pc:docMk/>
            <pc:sldMk cId="0" sldId="292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593095" y="285750"/>
            <a:ext cx="230428" cy="313689"/>
          </a:xfrm>
          <a:prstGeom prst="rect">
            <a:avLst/>
          </a:prstGeom>
        </p:spPr>
        <p:txBody>
          <a:bodyPr anchor="t"/>
          <a:lstStyle>
            <a:lvl1pPr>
              <a:defRPr sz="1200" b="1">
                <a:solidFill>
                  <a:srgbClr val="FFFFFF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27371750201721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4000" contrast="58000"/>
          </a:blip>
          <a:stretch>
            <a:fillRect/>
          </a:stretch>
        </p:blipFill>
        <p:spPr>
          <a:xfrm>
            <a:off x="0" y="76200"/>
            <a:ext cx="7620000" cy="6781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2673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0234" y="2001496"/>
            <a:ext cx="4303533" cy="28550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1_Lm1fv4femz8pXwE8CDYFX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456" y="2220116"/>
            <a:ext cx="4550392" cy="2862955"/>
          </a:xfrm>
          <a:prstGeom prst="rect">
            <a:avLst/>
          </a:prstGeom>
        </p:spPr>
      </p:pic>
      <p:sp>
        <p:nvSpPr>
          <p:cNvPr id="15" name="Google Shape;111;p19"/>
          <p:cNvSpPr txBox="1">
            <a:spLocks noGrp="1"/>
          </p:cNvSpPr>
          <p:nvPr>
            <p:ph type="ctrTitle"/>
          </p:nvPr>
        </p:nvSpPr>
        <p:spPr>
          <a:xfrm>
            <a:off x="0" y="276414"/>
            <a:ext cx="8957883" cy="1965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ОБНОВЛЕНИЕ  СОДЕРЖАНИЯ ПРЕДМЕТНОЙ     ОБЛАСТИ </a:t>
            </a:r>
            <a:r>
              <a:rPr lang="ru-RU" sz="40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«ТЕХНОЛОГИЯ» </a:t>
            </a:r>
            <a:endParaRPr sz="2800" b="1" dirty="0">
              <a:solidFill>
                <a:srgbClr val="0694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111;p19"/>
          <p:cNvSpPr txBox="1">
            <a:spLocks/>
          </p:cNvSpPr>
          <p:nvPr/>
        </p:nvSpPr>
        <p:spPr>
          <a:xfrm>
            <a:off x="5195086" y="2718924"/>
            <a:ext cx="3835625" cy="21524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7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МБОУ СОШ № 5               город Дивногорск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6947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6947C"/>
                </a:solidFill>
                <a:latin typeface="Arial" pitchFamily="34" charset="0"/>
                <a:ea typeface="+mj-ea"/>
                <a:cs typeface="Arial" pitchFamily="34" charset="0"/>
              </a:rPr>
              <a:t>2019-2020 учебный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6947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943600" cy="7730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unktsii-5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4000"/>
          </a:blip>
          <a:srcRect l="4793"/>
          <a:stretch>
            <a:fillRect/>
          </a:stretch>
        </p:blipFill>
        <p:spPr>
          <a:xfrm flipH="1">
            <a:off x="5714999" y="1100152"/>
            <a:ext cx="3429003" cy="2864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" y="685800"/>
            <a:ext cx="5780317" cy="60939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Организовать участие в чемпионатах юниоров и демонстрационных экзаменах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по стандартам Ворлдскиллс, учет достижений учеников в системе «Паспорт компетенций».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Поддержать лидеров технологического образования (организаций, коллективов, отдельных </a:t>
            </a:r>
            <a:r>
              <a:rPr lang="ru-RU" sz="2000" dirty="0" err="1">
                <a:solidFill>
                  <a:srgbClr val="06947C"/>
                </a:solidFill>
                <a:latin typeface="Arial"/>
                <a:ea typeface="Calibri"/>
                <a:cs typeface="Arial"/>
              </a:rPr>
              <a:t>педработников</a:t>
            </a: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).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– Сформировать открытый интернет-банк модулей </a:t>
            </a:r>
            <a:r>
              <a:rPr lang="ru-RU" sz="2000" dirty="0" err="1">
                <a:latin typeface="Arial" pitchFamily="34" charset="0"/>
                <a:ea typeface="Calibri"/>
                <a:cs typeface="Arial" pitchFamily="34" charset="0"/>
              </a:rPr>
              <a:t>техобразования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, которые создают лидеры технологического образования разных регионов. Банк нужен для выбора модулей, когда ОО разрабатывает рабочие программы </a:t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>по предметной области «Технология»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24297" y="32658"/>
            <a:ext cx="6609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A410E"/>
                </a:solidFill>
                <a:latin typeface="Arial" pitchFamily="34" charset="0"/>
                <a:ea typeface="+mj-ea"/>
                <a:cs typeface="Arial" pitchFamily="34" charset="0"/>
              </a:rPr>
              <a:t>ЗАДАЧИ КОНЦЕПЦИИ</a:t>
            </a:r>
            <a:endParaRPr lang="ru-RU" sz="4000" b="1" dirty="0">
              <a:solidFill>
                <a:srgbClr val="FA410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5000"/>
          </a:blip>
          <a:srcRect t="66398" r="54802"/>
          <a:stretch>
            <a:fillRect/>
          </a:stretch>
        </p:blipFill>
        <p:spPr>
          <a:xfrm>
            <a:off x="5936796" y="4235783"/>
            <a:ext cx="2968834" cy="2011903"/>
          </a:xfrm>
        </p:spPr>
      </p:pic>
      <p:sp>
        <p:nvSpPr>
          <p:cNvPr id="16" name="Прямоугольник 15"/>
          <p:cNvSpPr/>
          <p:nvPr/>
        </p:nvSpPr>
        <p:spPr>
          <a:xfrm>
            <a:off x="5791200" y="4419600"/>
            <a:ext cx="312234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Стимулировать использование разных форм технологического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" y="3172691"/>
            <a:ext cx="5181600" cy="37615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5410200" y="1752600"/>
            <a:ext cx="1752603" cy="1393695"/>
          </a:xfrm>
          <a:prstGeom prst="rect">
            <a:avLst/>
          </a:prstGeom>
        </p:spPr>
      </p:pic>
      <p:pic>
        <p:nvPicPr>
          <p:cNvPr id="7" name="Содержимое 3" descr="fa029d295bd0cc32279ddebcfa6dcb85.jpg"/>
          <p:cNvPicPr>
            <a:picLocks noChangeAspect="1"/>
          </p:cNvPicPr>
          <p:nvPr/>
        </p:nvPicPr>
        <p:blipFill>
          <a:blip r:embed="rId3" cstate="print">
            <a:lum bright="4000"/>
          </a:blip>
          <a:srcRect l="2825"/>
          <a:stretch>
            <a:fillRect/>
          </a:stretch>
        </p:blipFill>
        <p:spPr>
          <a:xfrm>
            <a:off x="7497122" y="914399"/>
            <a:ext cx="1603334" cy="48706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914400"/>
            <a:ext cx="6749141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Включить задачи посредством: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6223" y="131020"/>
            <a:ext cx="717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ea typeface="Calibri"/>
                <a:cs typeface="Arial" pitchFamily="34" charset="0"/>
              </a:rPr>
              <a:t>Механизм реализации Концепции </a:t>
            </a:r>
            <a:endParaRPr lang="ru-RU" sz="3200" dirty="0"/>
          </a:p>
        </p:txBody>
      </p:sp>
      <p:pic>
        <p:nvPicPr>
          <p:cNvPr id="8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289932" y="1118842"/>
            <a:ext cx="2310132" cy="2250482"/>
          </a:xfrm>
        </p:spPr>
      </p:pic>
      <p:pic>
        <p:nvPicPr>
          <p:cNvPr id="15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2572219" y="1115126"/>
            <a:ext cx="2833998" cy="2265349"/>
          </a:xfrm>
          <a:prstGeom prst="rect">
            <a:avLst/>
          </a:prstGeom>
        </p:spPr>
      </p:pic>
      <p:pic>
        <p:nvPicPr>
          <p:cNvPr id="16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609600" y="3200400"/>
            <a:ext cx="3213144" cy="22430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3744" y="1252569"/>
            <a:ext cx="2168912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мероприятий целевых федеральных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региональных программ;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602" y="3432655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разработки нормативных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методических документов; регламентирующих данную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предметную область;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57006" y="1263486"/>
            <a:ext cx="30395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программ развития отдельных ОО, финансируемых </a:t>
            </a:r>
            <a:b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за счет средств федерального бюджета; </a:t>
            </a:r>
          </a:p>
        </p:txBody>
      </p:sp>
      <p:pic>
        <p:nvPicPr>
          <p:cNvPr id="18" name="Содержимое 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5307" b="65022"/>
          <a:stretch>
            <a:fillRect/>
          </a:stretch>
        </p:blipFill>
        <p:spPr>
          <a:xfrm>
            <a:off x="3925233" y="3207569"/>
            <a:ext cx="3213144" cy="2243047"/>
          </a:xfrm>
          <a:prstGeom prst="rect">
            <a:avLst/>
          </a:prstGeom>
        </p:spPr>
      </p:pic>
      <p:pic>
        <p:nvPicPr>
          <p:cNvPr id="6" name="Рисунок 5" descr="chemistry-items.png"/>
          <p:cNvPicPr>
            <a:picLocks noChangeAspect="1"/>
          </p:cNvPicPr>
          <p:nvPr/>
        </p:nvPicPr>
        <p:blipFill>
          <a:blip r:embed="rId4" cstate="print"/>
          <a:srcRect b="23669"/>
          <a:stretch>
            <a:fillRect/>
          </a:stretch>
        </p:blipFill>
        <p:spPr>
          <a:xfrm>
            <a:off x="685800" y="4724400"/>
            <a:ext cx="4146139" cy="18606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20112" y="3444812"/>
            <a:ext cx="304428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привлечения спонсорских средств и средств государственных корпораций;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14151" y="1950252"/>
            <a:ext cx="22040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бюджетов субъектов РФ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id_system_green_cells_form_9828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Содержимое 3" descr="simple-banner-1.png"/>
          <p:cNvPicPr>
            <a:picLocks noChangeAspect="1"/>
          </p:cNvPicPr>
          <p:nvPr/>
        </p:nvPicPr>
        <p:blipFill>
          <a:blip r:embed="rId3" cstate="print"/>
          <a:srcRect t="24064" b="37074"/>
          <a:stretch>
            <a:fillRect/>
          </a:stretch>
        </p:blipFill>
        <p:spPr>
          <a:xfrm>
            <a:off x="228600" y="3581400"/>
            <a:ext cx="8782777" cy="2473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3962400"/>
            <a:ext cx="6414655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институт наставничества, в том числе разработку программ для наставников в предметной области «Технология» и привлечение наставников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из предприятий для работы с учениками в рамках уроков «Технология»  и «Информатика»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00200" y="220542"/>
            <a:ext cx="5978237" cy="818548"/>
            <a:chOff x="2640571" y="189573"/>
            <a:chExt cx="3860592" cy="468349"/>
          </a:xfrm>
        </p:grpSpPr>
        <p:pic>
          <p:nvPicPr>
            <p:cNvPr id="10" name="Содержимое 3" descr="simple-banner-1.png"/>
            <p:cNvPicPr>
              <a:picLocks noChangeAspect="1"/>
            </p:cNvPicPr>
            <p:nvPr/>
          </p:nvPicPr>
          <p:blipFill>
            <a:blip r:embed="rId3" cstate="print"/>
            <a:srcRect t="81449" r="60864"/>
            <a:stretch>
              <a:fillRect/>
            </a:stretch>
          </p:blipFill>
          <p:spPr>
            <a:xfrm>
              <a:off x="2653992" y="189573"/>
              <a:ext cx="3847171" cy="46834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40571" y="198147"/>
              <a:ext cx="3484821" cy="3863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600" b="1" dirty="0" smtClean="0">
                  <a:latin typeface="Arial" pitchFamily="34" charset="0"/>
                  <a:ea typeface="Calibri"/>
                  <a:cs typeface="Arial" pitchFamily="34" charset="0"/>
                </a:rPr>
                <a:t>КАДРЫ</a:t>
              </a:r>
              <a:endParaRPr lang="ru-RU" sz="3600" dirty="0"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pic>
        <p:nvPicPr>
          <p:cNvPr id="9" name="Содержимое 3" descr="simple-banner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7074"/>
          <a:stretch>
            <a:fillRect/>
          </a:stretch>
        </p:blipFill>
        <p:spPr>
          <a:xfrm>
            <a:off x="228600" y="685800"/>
            <a:ext cx="8839200" cy="2633016"/>
          </a:xfrm>
        </p:spPr>
      </p:pic>
      <p:sp>
        <p:nvSpPr>
          <p:cNvPr id="12" name="Прямоугольник 11"/>
          <p:cNvSpPr/>
          <p:nvPr/>
        </p:nvSpPr>
        <p:spPr>
          <a:xfrm>
            <a:off x="304800" y="1828800"/>
            <a:ext cx="8860975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Создать систему поддержки работающих с детьми профессионалов, обладающих компетенциями в области технологического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234" y="2454370"/>
            <a:ext cx="7663547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Создать программы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грантовой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поддержки ОО для участия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 выставках современных образовательных технологий;</a:t>
            </a:r>
          </a:p>
        </p:txBody>
      </p:sp>
      <p:pic>
        <p:nvPicPr>
          <p:cNvPr id="18" name="Рисунок 17" descr="ktl-nish-alum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790" y="2971800"/>
            <a:ext cx="260387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nner1.jpg"/>
          <p:cNvPicPr>
            <a:picLocks noChangeAspect="1"/>
          </p:cNvPicPr>
          <p:nvPr/>
        </p:nvPicPr>
        <p:blipFill>
          <a:blip r:embed="rId2" cstate="print"/>
          <a:srcRect l="90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Google Shape;311;p41"/>
          <p:cNvSpPr/>
          <p:nvPr/>
        </p:nvSpPr>
        <p:spPr>
          <a:xfrm>
            <a:off x="4876800" y="4267200"/>
            <a:ext cx="4114800" cy="251460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4495800"/>
            <a:ext cx="3810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Ведущая форма учебной деятельности – проектная деятельность в полном цикле: от выделения проблемы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до внедрения результата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914400"/>
            <a:ext cx="8665029" cy="3277820"/>
          </a:xfrm>
          <a:prstGeom prst="rect">
            <a:avLst/>
          </a:prstGeom>
          <a:solidFill>
            <a:srgbClr val="99D5E3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1. Ответственное отношение к труду и навыки сотрудничества.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2. Способность решать изобретательские задачи; знакомство с историей развития технологий, традиционных ремесел, перспективных технологий; освоение их базовых элементов.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3. Знакомство с региональным рынком труда и опытом профессионального самоопределения.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4. Овладение опытом конструирования и проектирования.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5. Базовые навыки применения видов ручного инструмента (в том числе электрического) как ресурса для решения технологических задач,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в том числе в быту.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4191000"/>
            <a:ext cx="4572000" cy="1366528"/>
          </a:xfrm>
          <a:prstGeom prst="rect">
            <a:avLst/>
          </a:prstGeom>
          <a:solidFill>
            <a:srgbClr val="99D5E3"/>
          </a:solidFill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6. умение использовать технологии </a:t>
            </a:r>
          </a:p>
          <a:p>
            <a:pPr>
              <a:lnSpc>
                <a:spcPct val="115000"/>
              </a:lnSpc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программирования, обработки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 анализа больших массивов данных </a:t>
            </a:r>
            <a:br>
              <a:rPr lang="ru-RU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и машинного обучения.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76200"/>
            <a:ext cx="7578436" cy="729430"/>
          </a:xfrm>
          <a:prstGeom prst="rect">
            <a:avLst/>
          </a:prstGeom>
          <a:solidFill>
            <a:srgbClr val="99D5E3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Arial" pitchFamily="34" charset="0"/>
                <a:ea typeface="Calibri"/>
                <a:cs typeface="Arial" pitchFamily="34" charset="0"/>
              </a:rPr>
              <a:t>ПРИОРИТЕТНЫЕ </a:t>
            </a:r>
            <a:r>
              <a:rPr lang="ru-RU" sz="3600" b="1" dirty="0" smtClean="0">
                <a:latin typeface="Arial" pitchFamily="34" charset="0"/>
                <a:ea typeface="Calibri"/>
                <a:cs typeface="Arial" pitchFamily="34" charset="0"/>
              </a:rPr>
              <a:t>РЕЗУЛЬТАТЫ</a:t>
            </a:r>
            <a:endParaRPr lang="ru-RU" sz="3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le-teacher-with-blackboard-vector-3152514.jpg"/>
          <p:cNvPicPr>
            <a:picLocks noChangeAspect="1"/>
          </p:cNvPicPr>
          <p:nvPr/>
        </p:nvPicPr>
        <p:blipFill>
          <a:blip r:embed="rId2" cstate="print"/>
          <a:srcRect r="2035" b="7778"/>
          <a:stretch>
            <a:fillRect/>
          </a:stretch>
        </p:blipFill>
        <p:spPr>
          <a:xfrm>
            <a:off x="6248400" y="990600"/>
            <a:ext cx="2774187" cy="33417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1" y="0"/>
            <a:ext cx="88391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Arial" pitchFamily="34" charset="0"/>
                <a:ea typeface="Calibri"/>
                <a:cs typeface="Arial" pitchFamily="34" charset="0"/>
              </a:rPr>
              <a:t>Для эффективной реализации задач необходимо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4495800"/>
            <a:ext cx="869389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Использовать ресурсы организаций допобразования, детских технопарков «</a:t>
            </a:r>
            <a:r>
              <a:rPr lang="ru-RU" b="1" dirty="0" err="1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Кванториумы</a:t>
            </a: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», центров молодежного творчества, музеев, государственных и частных корпораций, их образовательных программ. Эти ресурсы используют для апробации модулей учебного предмета «Технология» </a:t>
            </a:r>
          </a:p>
        </p:txBody>
      </p:sp>
      <p:pic>
        <p:nvPicPr>
          <p:cNvPr id="10" name="Содержимое 3" descr="klipart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6624116" cy="3349383"/>
          </a:xfrm>
        </p:spPr>
      </p:pic>
      <p:sp>
        <p:nvSpPr>
          <p:cNvPr id="11" name="Прямоугольник 10"/>
          <p:cNvSpPr/>
          <p:nvPr/>
        </p:nvSpPr>
        <p:spPr>
          <a:xfrm>
            <a:off x="536797" y="1524000"/>
            <a:ext cx="542028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     – Адаптировать ФГОС общего образования и примерные ООП целям и задачам предметной области «Технология», предусматривая вариативность ее освоения.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Предоставить ученикам возможность использовать цифровые инструменты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и сервисы в работе на всех предметах, включая процедуры ГИА.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ity-vector-blue-2x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32000" contrast="67000"/>
          </a:blip>
          <a:srcRect l="519"/>
          <a:stretch>
            <a:fillRect/>
          </a:stretch>
        </p:blipFill>
        <p:spPr>
          <a:xfrm>
            <a:off x="0" y="3748004"/>
            <a:ext cx="9096500" cy="2894934"/>
          </a:xfrm>
          <a:prstGeom prst="rect">
            <a:avLst/>
          </a:prstGeom>
        </p:spPr>
      </p:pic>
      <p:pic>
        <p:nvPicPr>
          <p:cNvPr id="11" name="Рисунок 10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6000"/>
          </a:blip>
          <a:stretch>
            <a:fillRect/>
          </a:stretch>
        </p:blipFill>
        <p:spPr>
          <a:xfrm>
            <a:off x="152399" y="1295399"/>
            <a:ext cx="8465127" cy="2528455"/>
          </a:xfrm>
          <a:prstGeom prst="rect">
            <a:avLst/>
          </a:prstGeom>
        </p:spPr>
      </p:pic>
      <p:pic>
        <p:nvPicPr>
          <p:cNvPr id="12" name="Рисунок 11" descr="logo-emblem-symbol-bookmark-png-free-72049.png"/>
          <p:cNvPicPr>
            <a:picLocks noChangeAspect="1"/>
          </p:cNvPicPr>
          <p:nvPr/>
        </p:nvPicPr>
        <p:blipFill>
          <a:blip r:embed="rId4" cstate="print"/>
          <a:srcRect r="-896" b="-10155"/>
          <a:stretch>
            <a:fillRect/>
          </a:stretch>
        </p:blipFill>
        <p:spPr>
          <a:xfrm>
            <a:off x="179118" y="3308261"/>
            <a:ext cx="8736282" cy="4090066"/>
          </a:xfrm>
          <a:prstGeom prst="rect">
            <a:avLst/>
          </a:prstGeom>
        </p:spPr>
      </p:pic>
      <p:pic>
        <p:nvPicPr>
          <p:cNvPr id="7" name="Рисунок 6" descr="1d6f98fa84822aca81117140fb85f960.png"/>
          <p:cNvPicPr>
            <a:picLocks noChangeAspect="1"/>
          </p:cNvPicPr>
          <p:nvPr/>
        </p:nvPicPr>
        <p:blipFill>
          <a:blip r:embed="rId5" cstate="print"/>
          <a:srcRect l="29683" r="27936"/>
          <a:stretch>
            <a:fillRect/>
          </a:stretch>
        </p:blipFill>
        <p:spPr>
          <a:xfrm>
            <a:off x="7162800" y="1905000"/>
            <a:ext cx="2209800" cy="52141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2000" y="0"/>
            <a:ext cx="8382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Что отражает Концепция </a:t>
            </a:r>
            <a:b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34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в основном образовании</a:t>
            </a:r>
            <a:endParaRPr lang="ru-RU" sz="3400" dirty="0">
              <a:solidFill>
                <a:schemeClr val="accent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581400"/>
            <a:ext cx="773677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освоение рукотворного мира в форме его воссоздания,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понимания его проблем через создание учебных моделей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(реальных и виртуальных);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формирование информационной и коммуникативной компетентностей, командной работы; инициативности и др.;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знакомство с технологиями  в экономике территории проживания учеников, с миром профессий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046" y="1454779"/>
            <a:ext cx="818379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– Изготовление объектов, которые знакомят с профессиональными компетенциями; ежегодное практическое знакомство с 3–4 видами профессиональной деятельности из разных сфер и более углубленно – с одним видом деятельности через интеграцию </a:t>
            </a:r>
            <a:b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с практиками, реализованными в движении Ворлдскиллс;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here-poster-brochure-flyer-paper-astronomy-globe-outer-space-pla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1" y="396161"/>
            <a:ext cx="8294914" cy="6197851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Концепция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в основном образовании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Учебный предмет «Технология»  отражает особенности направлений: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Компьютерное черчение, промышленный дизайн;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3D-моделирование, прототипирование;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цифрового производства в области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обработки материалов;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нанотехнологии;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робототехника и системы автоматического управления;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электротехники и электроэнергетики;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строительство; транспорт; </a:t>
            </a:r>
            <a:r>
              <a:rPr lang="ru-RU" sz="17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агро</a:t>
            </a: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- и биотехнологии;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обработка пищевых продуктов;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технологии умного дома и интернета вещей;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– СМИ, реклама, маркетинг.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Все перечисленные направления должны быть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разработаны с учетом общемировых стандартов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(на основе стандартов Ворлдскиллс) </a:t>
            </a:r>
            <a:b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и специфики и потребностей региона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5123514" cy="51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необходимость модернизации </a:t>
            </a:r>
            <a:r>
              <a:rPr lang="ru-RU" sz="26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материально-технического обеспечения 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кабинетов технологии;</a:t>
            </a:r>
          </a:p>
          <a:p>
            <a:pPr>
              <a:buNone/>
            </a:pPr>
            <a:endParaRPr lang="ru-RU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6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обновление содержания 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учётом в изучении предметной области «Технология» как традиционных, так и наиболее перспективных технологических направлений;</a:t>
            </a:r>
          </a:p>
          <a:p>
            <a:pPr>
              <a:buNone/>
            </a:pPr>
            <a:endParaRPr lang="ru-RU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создание </a:t>
            </a:r>
            <a:r>
              <a:rPr lang="ru-RU" sz="26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системы 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выявления, оценивания и </a:t>
            </a:r>
            <a:r>
              <a:rPr lang="ru-RU" sz="26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продвижения</a:t>
            </a:r>
            <a:r>
              <a:rPr lang="ru-RU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успешных обучающихся.</a:t>
            </a:r>
            <a:endParaRPr lang="ru-RU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" y="159036"/>
            <a:ext cx="9022618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«ТЕХНОЛОГИЯ»:  КОНЦЕПЦИЯ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5"/>
            <a:ext cx="8715436" cy="46980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издательстве «Просвещение» уже долгие годы существует две линии учебников по технологии для 1-4-х классов, полностью соответствуют требованиям Концепции, ФГОС и ПООП НОО.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соответствии с федеральным перечнем учебников от 28.12.2018 г. при организации образовательной деятельности  по технологии в 5 классе могут быть использованы учебники:</a:t>
            </a:r>
          </a:p>
          <a:p>
            <a:pPr>
              <a:buNone/>
            </a:pPr>
            <a:r>
              <a:rPr lang="ru-RU" b="1" dirty="0" smtClean="0">
                <a:solidFill>
                  <a:srgbClr val="990033"/>
                </a:solidFill>
              </a:rPr>
              <a:t>Казакевич В.М., Пичугина Г.В., Семенова Г.Ю. и др. под ред. Казакевича В.М., Технология. 5 кл. АО «Издательство «Просвещение»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Организации вправе в течение трех лет приобретенные до вступления в силу настоящего приказа учебники из ФПУ от 31 марта 2014 года с изменениями и дополнениями (п.4 Приказа № 345 Министерства просвещения РФ от 28.12.2018 г. «О федеральном перечне учебников...»). 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2694" y="110484"/>
            <a:ext cx="8431901" cy="9175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УМК: ИЗМЕНЕНИЯ</a:t>
            </a:r>
            <a:endParaRPr lang="ru-RU" sz="5400" b="1" dirty="0">
              <a:solidFill>
                <a:srgbClr val="0694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45281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tx2"/>
                </a:solidFill>
              </a:rPr>
              <a:t>- рабочая программа;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- учебник (в печатной и электронной формах);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- пособие для учащихся;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- методическое пособие для учителя;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- учебное пособие «Моя будущая профессия. Тесты по профессиональной ориентации школьников. 8-9 классы». </a:t>
            </a:r>
          </a:p>
          <a:p>
            <a:pPr>
              <a:buNone/>
            </a:pPr>
            <a:r>
              <a:rPr lang="ru-RU" b="1" dirty="0" smtClean="0">
                <a:solidFill>
                  <a:srgbClr val="990033"/>
                </a:solidFill>
              </a:rPr>
              <a:t>Казакевич В.М., Пичугина Г.В., Семенова Г.Ю. и др. под ред. Казакевича В.М., Технология. 5 кл. АО «Издательство «Просвещение» 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Организации вправе в течение трех лет приобретенные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до вступления в силу настоящего приказа учебники из ФПУ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от 31 марта 2014 года с изменениями и дополнениями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(п.4 Приказа № 345 Министерства просвещения РФ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от 28.12.2018 г. «О федеральном перечне учебников...»). 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technology.prosv.ru/_data/news/92/tehnologiya_5_klass_kazakevich_v.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5656" y="185875"/>
            <a:ext cx="1214138" cy="1643074"/>
          </a:xfrm>
          <a:prstGeom prst="rect">
            <a:avLst/>
          </a:prstGeom>
          <a:noFill/>
        </p:spPr>
      </p:pic>
      <p:pic>
        <p:nvPicPr>
          <p:cNvPr id="4102" name="Picture 6" descr="http://technology.prosv.ru/_data/news/92/tehnologiya_6_klass_kazakevich_v.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770" y="2079411"/>
            <a:ext cx="1214446" cy="1619844"/>
          </a:xfrm>
          <a:prstGeom prst="rect">
            <a:avLst/>
          </a:prstGeom>
          <a:noFill/>
        </p:spPr>
      </p:pic>
      <p:pic>
        <p:nvPicPr>
          <p:cNvPr id="4104" name="Picture 8" descr="http://technology.prosv.ru/_data/news/92/tehnologiya_7_klass_kazakevich_v.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3850" y="4037685"/>
            <a:ext cx="1223077" cy="1599143"/>
          </a:xfrm>
          <a:prstGeom prst="rect">
            <a:avLst/>
          </a:prstGeom>
          <a:noFill/>
        </p:spPr>
      </p:pic>
      <p:pic>
        <p:nvPicPr>
          <p:cNvPr id="4106" name="Picture 10" descr="http://technology.prosv.ru/_data/news/92/tehnologiya_8-9_klass_kazakevich_v.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5259" y="4029593"/>
            <a:ext cx="1214446" cy="1590102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9338" y="110484"/>
            <a:ext cx="7129083" cy="91759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УМК: ИЗМЕНЕНИЯ</a:t>
            </a:r>
            <a:endParaRPr lang="ru-RU" sz="5400" b="1" dirty="0">
              <a:solidFill>
                <a:srgbClr val="0694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27371750201721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4000" contrast="58000"/>
          </a:blip>
          <a:stretch>
            <a:fillRect/>
          </a:stretch>
        </p:blipFill>
        <p:spPr>
          <a:xfrm>
            <a:off x="97104" y="76200"/>
            <a:ext cx="7620000" cy="6781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2673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11;p19"/>
          <p:cNvSpPr txBox="1">
            <a:spLocks noGrp="1"/>
          </p:cNvSpPr>
          <p:nvPr>
            <p:ph type="ctrTitle"/>
          </p:nvPr>
        </p:nvSpPr>
        <p:spPr>
          <a:xfrm>
            <a:off x="0" y="276414"/>
            <a:ext cx="8957883" cy="1965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ОБНОВЛЕНИЕ  СОДЕРЖАНИЯ ПРЕДМЕТНОЙ     ОБЛАСТИ </a:t>
            </a:r>
            <a:r>
              <a:rPr lang="ru-RU" sz="40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«ТЕХНОЛОГИЯ» </a:t>
            </a:r>
            <a:endParaRPr sz="2800" b="1" dirty="0">
              <a:solidFill>
                <a:srgbClr val="0694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111;p19"/>
          <p:cNvSpPr txBox="1">
            <a:spLocks/>
          </p:cNvSpPr>
          <p:nvPr/>
        </p:nvSpPr>
        <p:spPr>
          <a:xfrm>
            <a:off x="5195086" y="2718924"/>
            <a:ext cx="3835625" cy="21524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7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Обновление содержания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947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5-8-х классах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6947C"/>
                </a:solidFill>
                <a:latin typeface="Arial" pitchFamily="34" charset="0"/>
                <a:ea typeface="+mj-ea"/>
                <a:cs typeface="Arial" pitchFamily="34" charset="0"/>
              </a:rPr>
              <a:t>с 2019 года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6947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349236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Учебники знакомят как с традиционными, так и с современными и перспективными технологиями (от ручного труда к роботизированному производству).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Содержание построено по концентрической схеме (от простого к сложному).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</a:rPr>
              <a:t>Учебники содержат практические, исследовательские и проектные задания для работы как в учебных кабинетах, так и в мастерских, и на пришкольном участке. Это даёт возможность выбора практической работы с учётом МТБ и возможностей класса. </a:t>
            </a:r>
          </a:p>
          <a:p>
            <a:pPr>
              <a:buFontTx/>
              <a:buChar char="-"/>
            </a:pP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technology.prosv.ru/_data/news/92/tehnologiya_5_klass_kazakevich_v.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87" y="4280444"/>
            <a:ext cx="1214138" cy="1643074"/>
          </a:xfrm>
          <a:prstGeom prst="rect">
            <a:avLst/>
          </a:prstGeom>
          <a:noFill/>
        </p:spPr>
      </p:pic>
      <p:pic>
        <p:nvPicPr>
          <p:cNvPr id="4102" name="Picture 6" descr="http://technology.prosv.ru/_data/news/92/tehnologiya_6_klass_kazakevich_v.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585" y="4296629"/>
            <a:ext cx="1214446" cy="1619844"/>
          </a:xfrm>
          <a:prstGeom prst="rect">
            <a:avLst/>
          </a:prstGeom>
          <a:noFill/>
        </p:spPr>
      </p:pic>
      <p:pic>
        <p:nvPicPr>
          <p:cNvPr id="4104" name="Picture 8" descr="http://technology.prosv.ru/_data/news/92/tehnologiya_7_klass_kazakevich_v.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070" y="4312813"/>
            <a:ext cx="1223077" cy="1599143"/>
          </a:xfrm>
          <a:prstGeom prst="rect">
            <a:avLst/>
          </a:prstGeom>
          <a:noFill/>
        </p:spPr>
      </p:pic>
      <p:pic>
        <p:nvPicPr>
          <p:cNvPr id="4106" name="Picture 10" descr="http://technology.prosv.ru/_data/news/92/tehnologiya_8-9_klass_kazakevich_v.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8940" y="4369458"/>
            <a:ext cx="1214446" cy="1590102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6117" y="110484"/>
            <a:ext cx="8844595" cy="763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УЧЕБНИКИ: ИЗМЕНЕНИЯ</a:t>
            </a:r>
            <a:endParaRPr lang="ru-RU" sz="6000" b="1" dirty="0">
              <a:solidFill>
                <a:srgbClr val="0694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6117" y="110484"/>
            <a:ext cx="8844595" cy="763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КАДРЫ: ИЗМЕНЕНИЯ</a:t>
            </a:r>
            <a:endParaRPr lang="ru-RU" sz="6000" b="1" dirty="0">
              <a:solidFill>
                <a:srgbClr val="06947C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5459" y="901337"/>
            <a:ext cx="7869891" cy="5275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1. Робототехника.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2. </a:t>
            </a:r>
            <a:r>
              <a:rPr lang="ru-RU" b="1" smtClean="0">
                <a:solidFill>
                  <a:srgbClr val="06947C"/>
                </a:solidFill>
              </a:rPr>
              <a:t>Новая металлургия.</a:t>
            </a:r>
            <a:endParaRPr lang="ru-RU" b="1" dirty="0" smtClean="0">
              <a:solidFill>
                <a:srgbClr val="06947C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3. Электротехника.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4. Инженерный дизайн СAD.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5. </a:t>
            </a:r>
            <a:r>
              <a:rPr lang="ru-RU" b="1" dirty="0" err="1" smtClean="0">
                <a:solidFill>
                  <a:srgbClr val="06947C"/>
                </a:solidFill>
              </a:rPr>
              <a:t>Прототипирование</a:t>
            </a:r>
            <a:r>
              <a:rPr lang="ru-RU" b="1" dirty="0" smtClean="0">
                <a:solidFill>
                  <a:srgbClr val="06947C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6. </a:t>
            </a:r>
            <a:r>
              <a:rPr lang="ru-RU" b="1" dirty="0" err="1" smtClean="0">
                <a:solidFill>
                  <a:srgbClr val="06947C"/>
                </a:solidFill>
              </a:rPr>
              <a:t>Мехатроника</a:t>
            </a:r>
            <a:r>
              <a:rPr lang="ru-RU" b="1" dirty="0" smtClean="0">
                <a:solidFill>
                  <a:srgbClr val="06947C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7. Интернет вещей.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8. Промышленный дизайн.</a:t>
            </a:r>
          </a:p>
          <a:p>
            <a:pPr>
              <a:buNone/>
            </a:pPr>
            <a:r>
              <a:rPr lang="ru-RU" b="1" dirty="0" smtClean="0">
                <a:solidFill>
                  <a:srgbClr val="06947C"/>
                </a:solidFill>
              </a:rPr>
              <a:t>    10. </a:t>
            </a:r>
            <a:r>
              <a:rPr lang="ru-RU" b="1" dirty="0" err="1" smtClean="0">
                <a:solidFill>
                  <a:srgbClr val="06947C"/>
                </a:solidFill>
              </a:rPr>
              <a:t>Медиа</a:t>
            </a:r>
            <a:r>
              <a:rPr lang="ru-RU" b="1" dirty="0" smtClean="0">
                <a:solidFill>
                  <a:srgbClr val="06947C"/>
                </a:solidFill>
              </a:rPr>
              <a:t> (продвижение инженерных команд и проектов)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288" y="1071546"/>
            <a:ext cx="8901239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32456C"/>
                </a:solidFill>
                <a:latin typeface="Arial" pitchFamily="34" charset="0"/>
                <a:cs typeface="Arial" pitchFamily="34" charset="0"/>
              </a:rPr>
              <a:t>«Технология» — практико-ориентированный предмет.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32456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200" b="1" dirty="0" smtClean="0">
                <a:solidFill>
                  <a:srgbClr val="32456C"/>
                </a:solidFill>
                <a:latin typeface="Arial" pitchFamily="34" charset="0"/>
                <a:cs typeface="Arial" pitchFamily="34" charset="0"/>
              </a:rPr>
              <a:t>В соответствии с пунктом 3.1. ПООП ООО при проведении занятий по технологии (в 5-9 классах) класс делится на две группы с учётом норм по предельно допустимой наполняемости групп.</a:t>
            </a:r>
          </a:p>
          <a:p>
            <a:pPr>
              <a:buNone/>
            </a:pPr>
            <a:endParaRPr lang="ru-RU" sz="2400" b="1" dirty="0" smtClean="0">
              <a:solidFill>
                <a:srgbClr val="32456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7148" y="159036"/>
            <a:ext cx="8229600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85810"/>
                </a:solidFill>
                <a:latin typeface="Arial" pitchFamily="34" charset="0"/>
                <a:ea typeface="+mj-ea"/>
                <a:cs typeface="Arial" pitchFamily="34" charset="0"/>
              </a:rPr>
              <a:t>РЕАЛИЗАЦИЯ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 ИЗМЕНЕНИЯ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8175" y="6092825"/>
            <a:ext cx="5759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4313" y="1643063"/>
            <a:ext cx="3714750" cy="2071687"/>
          </a:xfrm>
          <a:prstGeom prst="ellipse">
            <a:avLst/>
          </a:prstGeom>
          <a:solidFill>
            <a:srgbClr val="06947C">
              <a:alpha val="2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ahoma" pitchFamily="34" charset="0"/>
              </a:rPr>
              <a:t>ГРУППА А</a:t>
            </a:r>
            <a:endParaRPr lang="ru-RU" sz="32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6600"/>
                </a:solidFill>
                <a:latin typeface="Tahoma" pitchFamily="34" charset="0"/>
              </a:rPr>
              <a:t>(девочки)</a:t>
            </a: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143500" y="1643063"/>
            <a:ext cx="3786188" cy="2071687"/>
          </a:xfrm>
          <a:prstGeom prst="ellipse">
            <a:avLst/>
          </a:prstGeom>
          <a:solidFill>
            <a:srgbClr val="06947C">
              <a:alpha val="2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ahoma" pitchFamily="34" charset="0"/>
              </a:rPr>
              <a:t>ГРУППА В </a:t>
            </a:r>
            <a:endParaRPr lang="ru-RU" sz="32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ahoma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ahoma" pitchFamily="34" charset="0"/>
              </a:rPr>
              <a:t>(мальчики) </a:t>
            </a: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2" name="Подзаголовок 9"/>
          <p:cNvSpPr txBox="1">
            <a:spLocks/>
          </p:cNvSpPr>
          <p:nvPr/>
        </p:nvSpPr>
        <p:spPr bwMode="auto">
          <a:xfrm>
            <a:off x="1172586" y="4250342"/>
            <a:ext cx="7000875" cy="15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just" eaLnBrk="0" hangingPunct="0">
              <a:spcBef>
                <a:spcPct val="20000"/>
              </a:spcBef>
              <a:buSzPct val="80000"/>
              <a:defRPr/>
            </a:pPr>
            <a:r>
              <a:rPr lang="ru-RU" sz="2000" b="1" dirty="0" smtClean="0">
                <a:solidFill>
                  <a:srgbClr val="32456C"/>
                </a:solidFill>
                <a:latin typeface="Arial" pitchFamily="34" charset="0"/>
                <a:cs typeface="Arial" pitchFamily="34" charset="0"/>
              </a:rPr>
              <a:t>В соответствии с пунктом 3.1. ПООП ООО при проведении занятий по технологии (в 5-9 классах) </a:t>
            </a:r>
            <a:r>
              <a:rPr lang="ru-RU" sz="2000" b="1" dirty="0" smtClean="0">
                <a:solidFill>
                  <a:srgbClr val="F85810"/>
                </a:solidFill>
                <a:latin typeface="Arial" pitchFamily="34" charset="0"/>
                <a:cs typeface="Arial" pitchFamily="34" charset="0"/>
              </a:rPr>
              <a:t>класс делится на две группы </a:t>
            </a:r>
            <a:r>
              <a:rPr lang="ru-RU" sz="2000" b="1" dirty="0" smtClean="0">
                <a:solidFill>
                  <a:srgbClr val="32456C"/>
                </a:solidFill>
                <a:latin typeface="Arial" pitchFamily="34" charset="0"/>
                <a:cs typeface="Arial" pitchFamily="34" charset="0"/>
              </a:rPr>
              <a:t>с учётом норм по предельно допустимой наполняемости групп.</a:t>
            </a:r>
            <a:endParaRPr lang="ru-RU" sz="2000" b="1" kern="0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046018" y="2233402"/>
            <a:ext cx="914400" cy="914400"/>
          </a:xfrm>
          <a:prstGeom prst="mathPlus">
            <a:avLst/>
          </a:prstGeom>
          <a:solidFill>
            <a:srgbClr val="F85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7148" y="159036"/>
            <a:ext cx="8229600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РЕАЛИЗАЦИЯ:  БЫЛО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8175" y="6092825"/>
            <a:ext cx="5759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4313" y="1643063"/>
            <a:ext cx="3714750" cy="2071687"/>
          </a:xfrm>
          <a:prstGeom prst="ellipse">
            <a:avLst/>
          </a:prstGeom>
          <a:solidFill>
            <a:srgbClr val="06947C">
              <a:alpha val="2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ahoma" pitchFamily="34" charset="0"/>
              </a:rPr>
              <a:t>ГРУППА А</a:t>
            </a:r>
            <a:endParaRPr lang="ru-RU" sz="32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6600"/>
                </a:solidFill>
                <a:latin typeface="Tahoma" pitchFamily="34" charset="0"/>
              </a:rPr>
              <a:t>(модуль 1)</a:t>
            </a: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143500" y="1643063"/>
            <a:ext cx="3786188" cy="2071687"/>
          </a:xfrm>
          <a:prstGeom prst="ellipse">
            <a:avLst/>
          </a:prstGeom>
          <a:solidFill>
            <a:srgbClr val="06947C">
              <a:alpha val="2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ahoma" pitchFamily="34" charset="0"/>
              </a:rPr>
              <a:t>ГРУППА В </a:t>
            </a:r>
            <a:endParaRPr lang="ru-RU" sz="3200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  <a:latin typeface="Tahoma" pitchFamily="34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ahoma" pitchFamily="34" charset="0"/>
              </a:rPr>
              <a:t>(модуль 2) </a:t>
            </a: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2" name="Подзаголовок 9"/>
          <p:cNvSpPr txBox="1">
            <a:spLocks/>
          </p:cNvSpPr>
          <p:nvPr/>
        </p:nvSpPr>
        <p:spPr bwMode="auto">
          <a:xfrm>
            <a:off x="453154" y="3940822"/>
            <a:ext cx="8423809" cy="18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solidFill>
                  <a:srgbClr val="32456C"/>
                </a:solidFill>
              </a:rPr>
              <a:t>группа А- </a:t>
            </a:r>
            <a:r>
              <a:rPr lang="ru-RU" sz="3200" dirty="0" smtClean="0">
                <a:solidFill>
                  <a:srgbClr val="32456C"/>
                </a:solidFill>
              </a:rPr>
              <a:t>более подробное изучение технологии получения и преобразования древесины, технологии получения и преобразования металлов, и прочее.</a:t>
            </a:r>
          </a:p>
          <a:p>
            <a:r>
              <a:rPr lang="ru-RU" sz="3200" b="1" dirty="0" smtClean="0">
                <a:solidFill>
                  <a:srgbClr val="32456C"/>
                </a:solidFill>
              </a:rPr>
              <a:t>группа В- </a:t>
            </a:r>
            <a:r>
              <a:rPr lang="ru-RU" sz="3200" dirty="0" smtClean="0">
                <a:solidFill>
                  <a:srgbClr val="32456C"/>
                </a:solidFill>
              </a:rPr>
              <a:t>более подробное изучение технологии получения и преобразования текстильных материалов, технологии обработки пищевых продуктов. </a:t>
            </a:r>
          </a:p>
          <a:p>
            <a:r>
              <a:rPr lang="ru-RU" sz="3200" b="1" dirty="0" smtClean="0">
                <a:solidFill>
                  <a:srgbClr val="32456C"/>
                </a:solidFill>
              </a:rPr>
              <a:t>     Возможно изменение количества часов на изучение тех или иных тем при сохранении всего материала и объёма часов. Это даёт возможность разработать рабочую программу каждого тематического модуля с учётом имеющихся условий и стартовых позиций.</a:t>
            </a:r>
          </a:p>
          <a:p>
            <a:pPr marL="342900" indent="-342900" algn="ctr" eaLnBrk="0" hangingPunct="0">
              <a:spcBef>
                <a:spcPct val="20000"/>
              </a:spcBef>
              <a:buSzPct val="80000"/>
              <a:defRPr/>
            </a:pPr>
            <a:endParaRPr lang="ru-RU" sz="3200" b="1" kern="0" dirty="0">
              <a:solidFill>
                <a:srgbClr val="006600"/>
              </a:solidFill>
              <a:cs typeface="Times New Roman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046018" y="2233402"/>
            <a:ext cx="914400" cy="914400"/>
          </a:xfrm>
          <a:prstGeom prst="mathPlus">
            <a:avLst/>
          </a:prstGeom>
          <a:solidFill>
            <a:srgbClr val="F85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7148" y="159036"/>
            <a:ext cx="8229600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РЕАЛИЗАЦИЯ:  ИЗМЕНИЛОСЬ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841" y="1071546"/>
            <a:ext cx="8860778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Провели работу с содержанием предмета «Технология» для 5-8-х классов: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-разделили содержание на тематические модули;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-распределили часы с учётом учебных периодов на две части (17 недель +17 недель).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Определили учителей-предметников  для реализации каждого модуля с учётом специфики предмета и подготовки по тематическому модулю.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Составили план-сетку реализации содержания программы в период перехода на новую концепцию (?)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Составили расписание занятий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-технология + англ.язык;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- технология +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технология</a:t>
            </a:r>
            <a:r>
              <a:rPr lang="ru-RU" sz="24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7148" y="159036"/>
            <a:ext cx="8229600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РЕАЛИЗАЦИЯ:  ИЗМЕНИЛОСЬ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Раздел 1. Основы производства.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2. Общая технология.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3. Техника.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4. Технологии получения, обработки, преобразования и использования материалов.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5. Технологии обработки пищевых продуктов.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6. Технологии получения, преобразования и использования энергии.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7. Технологии получения, обработки и использования информации.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8. Технологии растениеводства.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9. Технологии животноводства.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10. </a:t>
            </a:r>
            <a:r>
              <a:rPr lang="ru-RU" b="1" dirty="0" err="1" smtClean="0">
                <a:solidFill>
                  <a:schemeClr val="tx2"/>
                </a:solidFill>
              </a:rPr>
              <a:t>Социальные-экономические</a:t>
            </a:r>
            <a:r>
              <a:rPr lang="ru-RU" b="1" dirty="0" smtClean="0">
                <a:solidFill>
                  <a:schemeClr val="tx2"/>
                </a:solidFill>
              </a:rPr>
              <a:t> технологии.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Раздел 11. Методы и средства творческой исследовательской и проектной деятельности.</a:t>
            </a:r>
          </a:p>
          <a:p>
            <a:endParaRPr lang="ru-RU" b="1" dirty="0">
              <a:solidFill>
                <a:srgbClr val="32456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7148" y="159036"/>
            <a:ext cx="8229600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РЕАЛИЗАЦИЯ:  содержание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9635" y="159036"/>
            <a:ext cx="8634548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РЕАЛИЗАЦИЯ:  </a:t>
            </a:r>
            <a:r>
              <a:rPr lang="ru-RU" sz="4000" b="1" dirty="0" smtClean="0">
                <a:solidFill>
                  <a:srgbClr val="F85810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содержания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1110343"/>
          <a:ext cx="8908869" cy="5135149"/>
        </p:xfrm>
        <a:graphic>
          <a:graphicData uri="http://schemas.openxmlformats.org/drawingml/2006/table">
            <a:tbl>
              <a:tblPr/>
              <a:tblGrid>
                <a:gridCol w="74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337"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Тематический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модуль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Ф.И.О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учителя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90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Основы производства. Общая технология. Техника.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получения, обработки, преобразования и использования материалов (ткани)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Волохова Т.В.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390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 средства творческой исследовательской и проектной деятельности.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обработки пищевых продуктов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Волохова Т.В.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781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получения, обработки и использования информации.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Инженерный дизайн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CAD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Социальные-экономические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технологии.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Техника.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Робототехника.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Мехатроника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Алтухова Т.С.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растениеводства.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Лычакова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 С.Н.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90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Основы энергетики (технологии получения, преобразования и использования энергии).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Даниленко О.В.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Электроника. Электротехника.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Матвеева С.П.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69">
                <a:tc>
                  <a:txBody>
                    <a:bodyPr/>
                    <a:lstStyle/>
                    <a:p>
                      <a:pPr marL="34290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Основы металлургии.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Лычакова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 С.Н.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9635" y="159036"/>
            <a:ext cx="8634548" cy="763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РЕАЛИЗАЦИЯ:  </a:t>
            </a:r>
            <a:r>
              <a:rPr lang="ru-RU" sz="4000" b="1" dirty="0" smtClean="0">
                <a:solidFill>
                  <a:srgbClr val="F85810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содержания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9817" y="796836"/>
          <a:ext cx="8804366" cy="5681223"/>
        </p:xfrm>
        <a:graphic>
          <a:graphicData uri="http://schemas.openxmlformats.org/drawingml/2006/table">
            <a:tbl>
              <a:tblPr/>
              <a:tblGrid>
                <a:gridCol w="40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1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058">
                <a:tc rowSpan="2"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71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Тематический модуль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Ф.И.О. учителя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 класс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 класс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 класс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 класс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68 часов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68 часов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68 часов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34 часа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2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Основы производства. Общая технология. Техника.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получения, обработки, преобразования и использования материалов (ткани)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Волохова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Т.В.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 часа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часов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часов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51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Методы и средства творческой исследовательской и проектной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деятельности.</a:t>
                      </a:r>
                      <a:endParaRPr lang="ru-RU" sz="14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Технологии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обработки пищевых продуктов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Волохова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Т.В.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 часа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часов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часов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799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получения, обработки и использования информации.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Инженерный дизайн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CAD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Социальные-экономические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технологии.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Техника.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6947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обототехника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Мехатроника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Алтухова Т.С.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 часа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Технологии растениеводства.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Лычакова С.Н.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часов.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53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Основы энергетики (технологии получения, преобразования и использования энергии).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Даниленко О.В.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часов.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Электроника. Электротехника.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Матвеева С.П.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часов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85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Основы металлургии.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Лычакова С.Н.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 часов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82" marR="409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7767" y="469392"/>
            <a:ext cx="344707" cy="55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5505" y="4271508"/>
            <a:ext cx="961973" cy="1581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2093" y="4909427"/>
            <a:ext cx="332096" cy="697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75834" y="998730"/>
            <a:ext cx="472484" cy="55693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9"/>
          <p:cNvSpPr txBox="1"/>
          <p:nvPr/>
        </p:nvSpPr>
        <p:spPr>
          <a:xfrm>
            <a:off x="1512400" y="2222599"/>
            <a:ext cx="5059864" cy="171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03" tIns="27003" rIns="27003" bIns="27003">
            <a:spAutoFit/>
          </a:bodyPr>
          <a:lstStyle/>
          <a:p>
            <a:pPr>
              <a:defRPr sz="8400" b="1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3600"/>
              <a:t>РУСАЛ </a:t>
            </a:r>
          </a:p>
          <a:p>
            <a:pPr>
              <a:defRPr sz="8400" b="1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3600"/>
              <a:t>ДЛЯ МОЛОДЫХ</a:t>
            </a:r>
          </a:p>
          <a:p>
            <a:pPr>
              <a:defRPr sz="8400" b="1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3600"/>
              <a:t>И АМБИЦИОЗНЫХ</a:t>
            </a:r>
          </a:p>
        </p:txBody>
      </p:sp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70079" y="2800350"/>
            <a:ext cx="1405000" cy="186401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Номер слайда 11"/>
          <p:cNvSpPr txBox="1">
            <a:spLocks noGrp="1"/>
          </p:cNvSpPr>
          <p:nvPr>
            <p:ph type="sldNum" sz="quarter" idx="2"/>
          </p:nvPr>
        </p:nvSpPr>
        <p:spPr>
          <a:xfrm>
            <a:off x="7679239" y="285750"/>
            <a:ext cx="144284" cy="31368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29</a:t>
            </a:fld>
            <a:endParaRPr/>
          </a:p>
        </p:txBody>
      </p:sp>
      <p:pic>
        <p:nvPicPr>
          <p:cNvPr id="126" name="Рисунок 19" descr="Рисунок 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92027" y="4537681"/>
            <a:ext cx="745973" cy="1048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3968" y="2832205"/>
            <a:ext cx="227838" cy="27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14343" y="1749166"/>
            <a:ext cx="227838" cy="277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4104" y="4604277"/>
            <a:ext cx="189865" cy="231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rcRect l="12656" r="19302" b="3468"/>
          <a:stretch>
            <a:fillRect/>
          </a:stretch>
        </p:blipFill>
        <p:spPr>
          <a:xfrm rot="20128447">
            <a:off x="2067583" y="249940"/>
            <a:ext cx="361504" cy="906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02" y="0"/>
                </a:moveTo>
                <a:lnTo>
                  <a:pt x="4660" y="3680"/>
                </a:lnTo>
                <a:lnTo>
                  <a:pt x="0" y="7375"/>
                </a:lnTo>
                <a:lnTo>
                  <a:pt x="5007" y="12243"/>
                </a:lnTo>
                <a:cubicBezTo>
                  <a:pt x="7754" y="14920"/>
                  <a:pt x="10208" y="17111"/>
                  <a:pt x="10467" y="17111"/>
                </a:cubicBezTo>
                <a:cubicBezTo>
                  <a:pt x="10725" y="17111"/>
                  <a:pt x="11776" y="16691"/>
                  <a:pt x="12796" y="16174"/>
                </a:cubicBezTo>
                <a:lnTo>
                  <a:pt x="14655" y="15237"/>
                </a:lnTo>
                <a:lnTo>
                  <a:pt x="15944" y="16505"/>
                </a:lnTo>
                <a:cubicBezTo>
                  <a:pt x="16664" y="17203"/>
                  <a:pt x="18351" y="18800"/>
                  <a:pt x="19670" y="20067"/>
                </a:cubicBezTo>
                <a:cubicBezTo>
                  <a:pt x="20529" y="20891"/>
                  <a:pt x="21036" y="21257"/>
                  <a:pt x="21600" y="21600"/>
                </a:cubicBezTo>
                <a:lnTo>
                  <a:pt x="21333" y="15791"/>
                </a:lnTo>
                <a:cubicBezTo>
                  <a:pt x="21171" y="12292"/>
                  <a:pt x="20875" y="9344"/>
                  <a:pt x="20684" y="9234"/>
                </a:cubicBezTo>
                <a:cubicBezTo>
                  <a:pt x="20493" y="9124"/>
                  <a:pt x="19071" y="9401"/>
                  <a:pt x="17509" y="9854"/>
                </a:cubicBezTo>
                <a:cubicBezTo>
                  <a:pt x="15786" y="10354"/>
                  <a:pt x="14378" y="10525"/>
                  <a:pt x="13935" y="10280"/>
                </a:cubicBezTo>
                <a:cubicBezTo>
                  <a:pt x="13533" y="10057"/>
                  <a:pt x="12362" y="7649"/>
                  <a:pt x="11356" y="4934"/>
                </a:cubicBezTo>
                <a:lnTo>
                  <a:pt x="9551" y="0"/>
                </a:lnTo>
                <a:lnTo>
                  <a:pt x="930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rcRect l="12656" r="19293" b="3474"/>
          <a:stretch>
            <a:fillRect/>
          </a:stretch>
        </p:blipFill>
        <p:spPr>
          <a:xfrm rot="20128447">
            <a:off x="811748" y="5806291"/>
            <a:ext cx="332036" cy="83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94" y="0"/>
                </a:moveTo>
                <a:lnTo>
                  <a:pt x="4667" y="3683"/>
                </a:lnTo>
                <a:lnTo>
                  <a:pt x="0" y="7377"/>
                </a:lnTo>
                <a:lnTo>
                  <a:pt x="5005" y="12245"/>
                </a:lnTo>
                <a:cubicBezTo>
                  <a:pt x="7753" y="14923"/>
                  <a:pt x="10208" y="17113"/>
                  <a:pt x="10466" y="17113"/>
                </a:cubicBezTo>
                <a:cubicBezTo>
                  <a:pt x="10724" y="17113"/>
                  <a:pt x="11779" y="16692"/>
                  <a:pt x="12799" y="16176"/>
                </a:cubicBezTo>
                <a:lnTo>
                  <a:pt x="14658" y="15238"/>
                </a:lnTo>
                <a:lnTo>
                  <a:pt x="15946" y="16505"/>
                </a:lnTo>
                <a:cubicBezTo>
                  <a:pt x="16666" y="17203"/>
                  <a:pt x="18344" y="18803"/>
                  <a:pt x="19664" y="20070"/>
                </a:cubicBezTo>
                <a:cubicBezTo>
                  <a:pt x="20522" y="20894"/>
                  <a:pt x="21036" y="21257"/>
                  <a:pt x="21600" y="21600"/>
                </a:cubicBezTo>
                <a:lnTo>
                  <a:pt x="21329" y="15794"/>
                </a:lnTo>
                <a:cubicBezTo>
                  <a:pt x="21166" y="12295"/>
                  <a:pt x="20871" y="9347"/>
                  <a:pt x="20680" y="9237"/>
                </a:cubicBezTo>
                <a:cubicBezTo>
                  <a:pt x="20489" y="9126"/>
                  <a:pt x="19066" y="9401"/>
                  <a:pt x="17505" y="9855"/>
                </a:cubicBezTo>
                <a:cubicBezTo>
                  <a:pt x="15781" y="10355"/>
                  <a:pt x="14375" y="10523"/>
                  <a:pt x="13932" y="10277"/>
                </a:cubicBezTo>
                <a:cubicBezTo>
                  <a:pt x="13530" y="10055"/>
                  <a:pt x="12362" y="7650"/>
                  <a:pt x="11357" y="4935"/>
                </a:cubicBezTo>
                <a:lnTo>
                  <a:pt x="9546" y="0"/>
                </a:lnTo>
                <a:lnTo>
                  <a:pt x="929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rcRect l="12656" r="19293" b="3474"/>
          <a:stretch>
            <a:fillRect/>
          </a:stretch>
        </p:blipFill>
        <p:spPr>
          <a:xfrm rot="2474840">
            <a:off x="5367650" y="1344603"/>
            <a:ext cx="332036" cy="832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94" y="0"/>
                </a:moveTo>
                <a:lnTo>
                  <a:pt x="4667" y="3683"/>
                </a:lnTo>
                <a:lnTo>
                  <a:pt x="0" y="7377"/>
                </a:lnTo>
                <a:lnTo>
                  <a:pt x="5005" y="12245"/>
                </a:lnTo>
                <a:cubicBezTo>
                  <a:pt x="7753" y="14923"/>
                  <a:pt x="10208" y="17113"/>
                  <a:pt x="10466" y="17113"/>
                </a:cubicBezTo>
                <a:cubicBezTo>
                  <a:pt x="10724" y="17113"/>
                  <a:pt x="11779" y="16692"/>
                  <a:pt x="12799" y="16176"/>
                </a:cubicBezTo>
                <a:lnTo>
                  <a:pt x="14658" y="15238"/>
                </a:lnTo>
                <a:lnTo>
                  <a:pt x="15946" y="16505"/>
                </a:lnTo>
                <a:cubicBezTo>
                  <a:pt x="16666" y="17203"/>
                  <a:pt x="18344" y="18803"/>
                  <a:pt x="19664" y="20070"/>
                </a:cubicBezTo>
                <a:cubicBezTo>
                  <a:pt x="20522" y="20894"/>
                  <a:pt x="21036" y="21257"/>
                  <a:pt x="21600" y="21600"/>
                </a:cubicBezTo>
                <a:lnTo>
                  <a:pt x="21329" y="15794"/>
                </a:lnTo>
                <a:cubicBezTo>
                  <a:pt x="21166" y="12295"/>
                  <a:pt x="20871" y="9347"/>
                  <a:pt x="20680" y="9237"/>
                </a:cubicBezTo>
                <a:cubicBezTo>
                  <a:pt x="20489" y="9126"/>
                  <a:pt x="19066" y="9401"/>
                  <a:pt x="17505" y="9855"/>
                </a:cubicBezTo>
                <a:cubicBezTo>
                  <a:pt x="15781" y="10355"/>
                  <a:pt x="14375" y="10523"/>
                  <a:pt x="13932" y="10277"/>
                </a:cubicBezTo>
                <a:cubicBezTo>
                  <a:pt x="13530" y="10055"/>
                  <a:pt x="12362" y="7650"/>
                  <a:pt x="11357" y="4935"/>
                </a:cubicBezTo>
                <a:lnTo>
                  <a:pt x="9546" y="0"/>
                </a:lnTo>
                <a:lnTo>
                  <a:pt x="929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5358" y="-1991"/>
            <a:ext cx="787668" cy="134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Box 9"/>
          <p:cNvSpPr txBox="1"/>
          <p:nvPr/>
        </p:nvSpPr>
        <p:spPr>
          <a:xfrm>
            <a:off x="4143372" y="5857892"/>
            <a:ext cx="4181369" cy="48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03" tIns="27003" rIns="27003" bIns="27003">
            <a:spAutoFit/>
          </a:bodyPr>
          <a:lstStyle>
            <a:lvl1pPr>
              <a:defRPr sz="7400" b="1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sz="2800"/>
              <a:t>Будущее уже близко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90" y="704007"/>
            <a:ext cx="8786813" cy="5510826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marL="360000" indent="-108000">
              <a:buFont typeface="+mj-lt"/>
              <a:buAutoNum type="arabicPeriod"/>
              <a:defRPr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закон Российской Федерации от 29 декабря 2012 г. № 273-ФЗ «Об образовании в Российской Федерации».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  Федеральный государственный образовательный стандарт основного общего образования  (далее - ФГОС ООО) (утвержден приказом Министерства образования и науки Российской Федерации 17.12.2010 г. № 1897).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 Примерная основная образовательная программа основного общего образования (ПООП ООО). Одобрена решением федерального учебно-методического объединения по общему образованию (протокол от 8 апреля 2015 г. № 1/15) 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400" b="1" dirty="0" smtClean="0">
                <a:solidFill>
                  <a:srgbClr val="F85810"/>
                </a:solidFill>
              </a:rPr>
              <a:t>Указ Президента Российской Федерации от 07.05.2018 г. № 204 «О национальных целях и стратегических задачах развития Российской Федерации на период до 2024 года». 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rgbClr val="F85810"/>
                </a:solidFill>
              </a:rPr>
              <a:t> Национальный проект «Образование». Утвержден президиумом Совета при Президенте Российской Федерации по стратегическому развитию и национальным проектам (протокол от 3 сентября 2018 г. №10) . 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rgbClr val="F85810"/>
                </a:solidFill>
              </a:rPr>
              <a:t> Концепция преподавания учебного предмета «Технология». Утверждена коллегией Министерства просвещения Российской Федерации 24 декабря 2018 г.  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  Постановление Федеральной службы по надзору в свете защиты прав потребителей и благополучия человека, Главного государственного санитарного врача РФ от  29.12.2010  г.  №189  «Об  утверждении  СанПиН 2.4.2.2821-10  «Санитарно-эпидемиологические требования к условиям и организации обучения в общеобразовательных учреждениях», с изменениями. 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  Приказ Министерства образования и науки РФ от 04.10. 2010 г. №986 «Об утверждении федеральных требований к образовательным учреждениям в части минимальной оснащённости  учебного процесса и оборудования учебных помещений». 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Рекомендации Министерства образования и науки РФ от 24.11. 2011 г. № МД-1552/03 «Об оснащении общеобразовательных учреждений учебным и учебно-лабораторным оборудованием». </a:t>
            </a:r>
          </a:p>
          <a:p>
            <a:pPr marL="360000" indent="-108000">
              <a:buNone/>
            </a:pPr>
            <a:endParaRPr lang="ru-RU" sz="5500" b="1" dirty="0" smtClean="0">
              <a:solidFill>
                <a:srgbClr val="0066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  <a:p>
            <a:pPr>
              <a:buNone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786874" cy="69619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НОРМАТИВНО-ПРАВОВАЯ</a:t>
            </a:r>
            <a:r>
              <a:rPr lang="ru-RU" altLang="ru-RU" b="1" dirty="0" smtClean="0">
                <a:solidFill>
                  <a:srgbClr val="069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БАЗА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4906"/>
            <a:ext cx="8858279" cy="648603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2"/>
          <p:cNvSpPr txBox="1"/>
          <p:nvPr/>
        </p:nvSpPr>
        <p:spPr>
          <a:xfrm>
            <a:off x="1571604" y="142852"/>
            <a:ext cx="5429288" cy="47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503" tIns="22503" rIns="22503" bIns="22503" anchor="ctr">
            <a:spAutoFit/>
          </a:bodyPr>
          <a:lstStyle>
            <a:lvl1pPr algn="ctr">
              <a:defRPr sz="5600" b="1" cap="all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sz="2800"/>
              <a:t>Система мероприятий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Рисунок 27" descr="Рисунок 27"/>
          <p:cNvPicPr>
            <a:picLocks noChangeAspect="1"/>
          </p:cNvPicPr>
          <p:nvPr/>
        </p:nvPicPr>
        <p:blipFill>
          <a:blip r:embed="rId2">
            <a:extLst/>
          </a:blip>
          <a:srcRect l="13782" t="18075" r="19382" b="15343"/>
          <a:stretch>
            <a:fillRect/>
          </a:stretch>
        </p:blipFill>
        <p:spPr>
          <a:xfrm rot="1432533">
            <a:off x="8167517" y="4957511"/>
            <a:ext cx="250394" cy="522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541" extrusionOk="0">
                <a:moveTo>
                  <a:pt x="17514" y="14"/>
                </a:moveTo>
                <a:cubicBezTo>
                  <a:pt x="17281" y="82"/>
                  <a:pt x="16812" y="398"/>
                  <a:pt x="16089" y="963"/>
                </a:cubicBezTo>
                <a:cubicBezTo>
                  <a:pt x="14493" y="2212"/>
                  <a:pt x="12365" y="2750"/>
                  <a:pt x="7266" y="3204"/>
                </a:cubicBezTo>
                <a:cubicBezTo>
                  <a:pt x="3570" y="3533"/>
                  <a:pt x="326" y="3936"/>
                  <a:pt x="69" y="4104"/>
                </a:cubicBezTo>
                <a:cubicBezTo>
                  <a:pt x="-393" y="4404"/>
                  <a:pt x="1597" y="17098"/>
                  <a:pt x="2590" y="20183"/>
                </a:cubicBezTo>
                <a:cubicBezTo>
                  <a:pt x="2908" y="21173"/>
                  <a:pt x="3320" y="21546"/>
                  <a:pt x="4506" y="21541"/>
                </a:cubicBezTo>
                <a:cubicBezTo>
                  <a:pt x="4901" y="21539"/>
                  <a:pt x="5388" y="21494"/>
                  <a:pt x="5980" y="21418"/>
                </a:cubicBezTo>
                <a:cubicBezTo>
                  <a:pt x="7559" y="21217"/>
                  <a:pt x="11632" y="20845"/>
                  <a:pt x="15031" y="20592"/>
                </a:cubicBezTo>
                <a:lnTo>
                  <a:pt x="21207" y="20134"/>
                </a:lnTo>
                <a:lnTo>
                  <a:pt x="20312" y="14540"/>
                </a:lnTo>
                <a:cubicBezTo>
                  <a:pt x="19822" y="11464"/>
                  <a:pt x="19474" y="7495"/>
                  <a:pt x="19531" y="5715"/>
                </a:cubicBezTo>
                <a:cubicBezTo>
                  <a:pt x="19598" y="3603"/>
                  <a:pt x="19139" y="2354"/>
                  <a:pt x="18220" y="2124"/>
                </a:cubicBezTo>
                <a:cubicBezTo>
                  <a:pt x="17373" y="1913"/>
                  <a:pt x="17089" y="1285"/>
                  <a:pt x="17501" y="546"/>
                </a:cubicBezTo>
                <a:cubicBezTo>
                  <a:pt x="17737" y="123"/>
                  <a:pt x="17747" y="-54"/>
                  <a:pt x="17514" y="1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7" name="Пятиугольник 22"/>
          <p:cNvSpPr/>
          <p:nvPr/>
        </p:nvSpPr>
        <p:spPr>
          <a:xfrm>
            <a:off x="5228221" y="5300738"/>
            <a:ext cx="2575654" cy="90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11" y="0"/>
                </a:lnTo>
                <a:lnTo>
                  <a:pt x="21600" y="10800"/>
                </a:lnTo>
                <a:lnTo>
                  <a:pt x="18811" y="21600"/>
                </a:lnTo>
                <a:lnTo>
                  <a:pt x="0" y="21600"/>
                </a:lnTo>
                <a:close/>
              </a:path>
            </a:pathLst>
          </a:custGeom>
          <a:ln w="88900">
            <a:solidFill>
              <a:srgbClr val="424242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03" tIns="27003" rIns="27003" bIns="27003" anchor="ctr"/>
          <a:lstStyle>
            <a:lvl1pPr>
              <a:defRPr sz="4500" b="1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sz="1800"/>
              <a:t>КЕЙСОВАЯ ЗАДАЧА</a:t>
            </a:r>
          </a:p>
        </p:txBody>
      </p:sp>
      <p:sp>
        <p:nvSpPr>
          <p:cNvPr id="508" name="Прямоугольник"/>
          <p:cNvSpPr/>
          <p:nvPr/>
        </p:nvSpPr>
        <p:spPr>
          <a:xfrm>
            <a:off x="-14635" y="-23947"/>
            <a:ext cx="4580692" cy="6905893"/>
          </a:xfrm>
          <a:prstGeom prst="rect">
            <a:avLst/>
          </a:prstGeom>
          <a:solidFill>
            <a:srgbClr val="FF0000">
              <a:alpha val="85274"/>
            </a:srgbClr>
          </a:solidFill>
          <a:ln w="12700">
            <a:miter lim="400000"/>
          </a:ln>
        </p:spPr>
        <p:txBody>
          <a:bodyPr lIns="27003" tIns="27003" rIns="27003" bIns="27003" anchor="ctr"/>
          <a:lstStyle/>
          <a:p>
            <a:endParaRPr/>
          </a:p>
        </p:txBody>
      </p:sp>
      <p:sp>
        <p:nvSpPr>
          <p:cNvPr id="509" name="TextBox 9"/>
          <p:cNvSpPr txBox="1"/>
          <p:nvPr/>
        </p:nvSpPr>
        <p:spPr>
          <a:xfrm>
            <a:off x="5072066" y="214290"/>
            <a:ext cx="3786386" cy="91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02" tIns="27002" rIns="27002" bIns="27002">
            <a:spAutoFit/>
          </a:bodyPr>
          <a:lstStyle/>
          <a:p>
            <a:pPr algn="ctr">
              <a:defRPr sz="5600" b="1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2800"/>
              <a:t>ОБРАЗОВАТЕЛЬНАЯ</a:t>
            </a:r>
          </a:p>
          <a:p>
            <a:pPr algn="ctr">
              <a:defRPr sz="5600" b="1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2800"/>
              <a:t>ПРОГРАММА</a:t>
            </a:r>
          </a:p>
        </p:txBody>
      </p:sp>
      <p:sp>
        <p:nvSpPr>
          <p:cNvPr id="510" name="TextBox 9"/>
          <p:cNvSpPr txBox="1"/>
          <p:nvPr/>
        </p:nvSpPr>
        <p:spPr>
          <a:xfrm>
            <a:off x="513671" y="276978"/>
            <a:ext cx="3795556" cy="79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02" tIns="27002" rIns="27002" bIns="27002">
            <a:spAutoFit/>
          </a:bodyPr>
          <a:lstStyle/>
          <a:p>
            <a:pPr algn="ctr">
              <a:defRPr sz="5600" b="1">
                <a:solidFill>
                  <a:srgbClr val="FFFFFF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2400"/>
              <a:t>ЭКСПЕРИМЕНТАЛЬНЫЙ</a:t>
            </a:r>
          </a:p>
          <a:p>
            <a:pPr algn="ctr">
              <a:defRPr sz="5600" b="1">
                <a:solidFill>
                  <a:srgbClr val="FFFFFF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2400"/>
              <a:t>КЕЙС</a:t>
            </a:r>
          </a:p>
        </p:txBody>
      </p:sp>
      <p:pic>
        <p:nvPicPr>
          <p:cNvPr id="511" name="Рисунок 30" descr="Рисунок 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9424" y="690111"/>
            <a:ext cx="228265" cy="27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9587" y="881733"/>
            <a:ext cx="472485" cy="556940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Пятиугольник 22"/>
          <p:cNvSpPr/>
          <p:nvPr/>
        </p:nvSpPr>
        <p:spPr>
          <a:xfrm>
            <a:off x="5228221" y="1617954"/>
            <a:ext cx="2575654" cy="90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11" y="0"/>
                </a:lnTo>
                <a:lnTo>
                  <a:pt x="21600" y="10800"/>
                </a:lnTo>
                <a:lnTo>
                  <a:pt x="18811" y="21600"/>
                </a:lnTo>
                <a:lnTo>
                  <a:pt x="0" y="21600"/>
                </a:lnTo>
                <a:close/>
              </a:path>
            </a:pathLst>
          </a:custGeom>
          <a:ln w="88900">
            <a:solidFill>
              <a:srgbClr val="424242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03" tIns="27003" rIns="27003" bIns="27003" anchor="ctr"/>
          <a:lstStyle>
            <a:lvl1pPr>
              <a:defRPr sz="4500" b="1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 algn="ctr"/>
            <a:r>
              <a:rPr sz="1400" smtClean="0"/>
              <a:t>ПРЕЗЕНТ</a:t>
            </a:r>
            <a:r>
              <a:rPr lang="ru-RU" sz="1400" dirty="0" smtClean="0"/>
              <a:t>АЦИИ </a:t>
            </a:r>
          </a:p>
          <a:p>
            <a:pPr algn="ctr"/>
            <a:r>
              <a:rPr lang="ru-RU" sz="1400" dirty="0" smtClean="0"/>
              <a:t>НА КАЖДЫЙ УРОК</a:t>
            </a:r>
          </a:p>
        </p:txBody>
      </p:sp>
      <p:sp>
        <p:nvSpPr>
          <p:cNvPr id="514" name="Пятиугольник 22"/>
          <p:cNvSpPr/>
          <p:nvPr/>
        </p:nvSpPr>
        <p:spPr>
          <a:xfrm>
            <a:off x="5228221" y="2845549"/>
            <a:ext cx="2575654" cy="90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11" y="0"/>
                </a:lnTo>
                <a:lnTo>
                  <a:pt x="21600" y="10800"/>
                </a:lnTo>
                <a:lnTo>
                  <a:pt x="18811" y="21600"/>
                </a:lnTo>
                <a:lnTo>
                  <a:pt x="0" y="21600"/>
                </a:lnTo>
                <a:close/>
              </a:path>
            </a:pathLst>
          </a:custGeom>
          <a:ln w="88900">
            <a:solidFill>
              <a:srgbClr val="424242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03" tIns="27003" rIns="27003" bIns="27003" anchor="ctr"/>
          <a:lstStyle>
            <a:lvl1pPr>
              <a:defRPr sz="4500" b="1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sz="1800"/>
              <a:t>ВИДЕО МАТЕРИАЛЫ</a:t>
            </a:r>
          </a:p>
        </p:txBody>
      </p:sp>
      <p:sp>
        <p:nvSpPr>
          <p:cNvPr id="515" name="Пятиугольник 22"/>
          <p:cNvSpPr/>
          <p:nvPr/>
        </p:nvSpPr>
        <p:spPr>
          <a:xfrm>
            <a:off x="5228221" y="4073143"/>
            <a:ext cx="2575654" cy="909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811" y="0"/>
                </a:lnTo>
                <a:lnTo>
                  <a:pt x="21600" y="10800"/>
                </a:lnTo>
                <a:lnTo>
                  <a:pt x="18811" y="21600"/>
                </a:lnTo>
                <a:lnTo>
                  <a:pt x="0" y="21600"/>
                </a:lnTo>
                <a:close/>
              </a:path>
            </a:pathLst>
          </a:custGeom>
          <a:ln w="88900">
            <a:solidFill>
              <a:srgbClr val="424242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03" tIns="27003" rIns="27003" bIns="27003" anchor="ctr"/>
          <a:lstStyle>
            <a:lvl1pPr>
              <a:defRPr sz="4500" b="1">
                <a:solidFill>
                  <a:srgbClr val="424242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sz="1800"/>
              <a:t>ПРАКТИЧЕСКИЕ ЗАДАЧИ</a:t>
            </a:r>
          </a:p>
        </p:txBody>
      </p:sp>
      <p:grpSp>
        <p:nvGrpSpPr>
          <p:cNvPr id="2" name="Группа"/>
          <p:cNvGrpSpPr/>
          <p:nvPr/>
        </p:nvGrpSpPr>
        <p:grpSpPr>
          <a:xfrm>
            <a:off x="346015" y="1456697"/>
            <a:ext cx="3859393" cy="1270470"/>
            <a:chOff x="-1" y="0"/>
            <a:chExt cx="10291713" cy="2540940"/>
          </a:xfrm>
        </p:grpSpPr>
        <p:sp>
          <p:nvSpPr>
            <p:cNvPr id="516" name="Пятиугольник 22"/>
            <p:cNvSpPr/>
            <p:nvPr/>
          </p:nvSpPr>
          <p:spPr>
            <a:xfrm rot="5400000">
              <a:off x="302402" y="-302403"/>
              <a:ext cx="2540940" cy="31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811" y="0"/>
                  </a:lnTo>
                  <a:lnTo>
                    <a:pt x="21600" y="10800"/>
                  </a:lnTo>
                  <a:lnTo>
                    <a:pt x="18811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889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>
                <a:defRPr sz="4500" b="1">
                  <a:solidFill>
                    <a:srgbClr val="424242"/>
                  </a:solidFill>
                  <a:latin typeface="Formular"/>
                  <a:ea typeface="Formular"/>
                  <a:cs typeface="Formular"/>
                  <a:sym typeface="Formular"/>
                </a:defRPr>
              </a:pPr>
              <a:endParaRPr/>
            </a:p>
          </p:txBody>
        </p:sp>
        <p:sp>
          <p:nvSpPr>
            <p:cNvPr id="517" name="TextBox 2"/>
            <p:cNvSpPr txBox="1"/>
            <p:nvPr/>
          </p:nvSpPr>
          <p:spPr>
            <a:xfrm>
              <a:off x="165172" y="283442"/>
              <a:ext cx="2815397" cy="1693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  <a:latin typeface="Formular"/>
                  <a:ea typeface="Formular"/>
                  <a:cs typeface="Formular"/>
                  <a:sym typeface="Formular"/>
                </a:defRPr>
              </a:pPr>
              <a:r>
                <a:rPr sz="1600"/>
                <a:t>10 </a:t>
              </a:r>
            </a:p>
            <a:p>
              <a:pPr algn="ctr">
                <a:defRPr sz="4000" b="1">
                  <a:solidFill>
                    <a:srgbClr val="FFFFFF"/>
                  </a:solidFill>
                  <a:latin typeface="Formular"/>
                  <a:ea typeface="Formular"/>
                  <a:cs typeface="Formular"/>
                  <a:sym typeface="Formular"/>
                </a:defRPr>
              </a:pPr>
              <a:r>
                <a:rPr sz="1600"/>
                <a:t>ЛАБ. РАБОТ</a:t>
              </a:r>
            </a:p>
          </p:txBody>
        </p:sp>
        <p:sp>
          <p:nvSpPr>
            <p:cNvPr id="518" name="Пятиугольник 22"/>
            <p:cNvSpPr/>
            <p:nvPr/>
          </p:nvSpPr>
          <p:spPr>
            <a:xfrm rot="5400000">
              <a:off x="3875386" y="-302403"/>
              <a:ext cx="2540940" cy="31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811" y="0"/>
                  </a:lnTo>
                  <a:lnTo>
                    <a:pt x="21600" y="10800"/>
                  </a:lnTo>
                  <a:lnTo>
                    <a:pt x="18811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889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>
                <a:defRPr sz="4500" b="1">
                  <a:solidFill>
                    <a:srgbClr val="424242"/>
                  </a:solidFill>
                  <a:latin typeface="Formular"/>
                  <a:ea typeface="Formular"/>
                  <a:cs typeface="Formular"/>
                  <a:sym typeface="Formular"/>
                </a:defRPr>
              </a:pPr>
              <a:endParaRPr/>
            </a:p>
          </p:txBody>
        </p:sp>
        <p:sp>
          <p:nvSpPr>
            <p:cNvPr id="519" name="TextBox 2"/>
            <p:cNvSpPr txBox="1"/>
            <p:nvPr/>
          </p:nvSpPr>
          <p:spPr>
            <a:xfrm>
              <a:off x="3738158" y="321542"/>
              <a:ext cx="2815397" cy="1509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900" b="1">
                  <a:solidFill>
                    <a:srgbClr val="FFFFFF"/>
                  </a:solidFill>
                  <a:latin typeface="Formular"/>
                  <a:ea typeface="Formular"/>
                  <a:cs typeface="Formular"/>
                  <a:sym typeface="Formular"/>
                </a:defRPr>
              </a:lvl1pPr>
            </a:lstStyle>
            <a:p>
              <a:r>
                <a:rPr sz="1400"/>
                <a:t>ПРИБОРЫ ДЛЯ НАУКИ</a:t>
              </a:r>
            </a:p>
          </p:txBody>
        </p:sp>
        <p:sp>
          <p:nvSpPr>
            <p:cNvPr id="520" name="Пятиугольник 22"/>
            <p:cNvSpPr/>
            <p:nvPr/>
          </p:nvSpPr>
          <p:spPr>
            <a:xfrm rot="5400000">
              <a:off x="7448370" y="-302403"/>
              <a:ext cx="2540940" cy="314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811" y="0"/>
                  </a:lnTo>
                  <a:lnTo>
                    <a:pt x="21600" y="10800"/>
                  </a:lnTo>
                  <a:lnTo>
                    <a:pt x="18811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889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64293" tIns="64293" rIns="64293" bIns="64293" numCol="1" anchor="ctr">
              <a:noAutofit/>
            </a:bodyPr>
            <a:lstStyle/>
            <a:p>
              <a:pPr>
                <a:defRPr sz="4500" b="1">
                  <a:solidFill>
                    <a:srgbClr val="424242"/>
                  </a:solidFill>
                  <a:latin typeface="Formular"/>
                  <a:ea typeface="Formular"/>
                  <a:cs typeface="Formular"/>
                  <a:sym typeface="Formular"/>
                </a:defRPr>
              </a:pPr>
              <a:endParaRPr/>
            </a:p>
          </p:txBody>
        </p:sp>
        <p:sp>
          <p:nvSpPr>
            <p:cNvPr id="521" name="TextBox 2"/>
            <p:cNvSpPr txBox="1"/>
            <p:nvPr/>
          </p:nvSpPr>
          <p:spPr>
            <a:xfrm>
              <a:off x="7311142" y="73892"/>
              <a:ext cx="2815397" cy="1939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algn="ctr">
                <a:defRPr sz="3700" b="1">
                  <a:solidFill>
                    <a:srgbClr val="FFFFFF"/>
                  </a:solidFill>
                  <a:latin typeface="Formular"/>
                  <a:ea typeface="Formular"/>
                  <a:cs typeface="Formular"/>
                  <a:sym typeface="Formular"/>
                </a:defRPr>
              </a:lvl1pPr>
            </a:lstStyle>
            <a:p>
              <a:r>
                <a:rPr sz="1400"/>
                <a:t>КОМПАКТНОСТЬ И МОБИЛЬНОСТЬ</a:t>
              </a:r>
            </a:p>
          </p:txBody>
        </p:sp>
      </p:grpSp>
      <p:pic>
        <p:nvPicPr>
          <p:cNvPr id="523" name="Изображение" descr="Изображение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6653" y="2978994"/>
            <a:ext cx="2057429" cy="3655535"/>
          </a:xfrm>
          <a:prstGeom prst="rect">
            <a:avLst/>
          </a:prstGeom>
        </p:spPr>
      </p:pic>
      <p:pic>
        <p:nvPicPr>
          <p:cNvPr id="524" name="Изображение" descr="Изображение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39486" y="2978994"/>
            <a:ext cx="1880120" cy="1870595"/>
          </a:xfrm>
          <a:prstGeom prst="rect">
            <a:avLst/>
          </a:prstGeom>
        </p:spPr>
      </p:pic>
      <p:pic>
        <p:nvPicPr>
          <p:cNvPr id="525" name="Изображение" descr="Изображение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2481174" y="4832672"/>
            <a:ext cx="1796743" cy="1880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5286375"/>
            <a:ext cx="8358188" cy="1000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A1C64"/>
                </a:solidFill>
              </a:rPr>
              <a:t/>
            </a:r>
            <a:br>
              <a:rPr lang="ru-RU" b="1" dirty="0" smtClean="0">
                <a:solidFill>
                  <a:srgbClr val="1A1C64"/>
                </a:solidFill>
              </a:rPr>
            </a:br>
            <a:r>
              <a:rPr lang="ru-RU" sz="4800" b="1" dirty="0" smtClean="0">
                <a:solidFill>
                  <a:srgbClr val="006600"/>
                </a:solidFill>
              </a:rPr>
              <a:t>СПАСИБО   ЗА   ВНИМАНИЕ!</a:t>
            </a:r>
            <a:br>
              <a:rPr lang="ru-RU" sz="4800" b="1" dirty="0" smtClean="0">
                <a:solidFill>
                  <a:srgbClr val="006600"/>
                </a:solidFill>
              </a:rPr>
            </a:br>
            <a:endParaRPr lang="ru-RU" sz="4800" b="1" dirty="0" smtClean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5813" y="5286375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8088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90" y="760651"/>
            <a:ext cx="8786813" cy="5462124"/>
          </a:xfrm>
        </p:spPr>
        <p:txBody>
          <a:bodyPr>
            <a:normAutofit fontScale="32500" lnSpcReduction="20000"/>
          </a:bodyPr>
          <a:lstStyle/>
          <a:p>
            <a:pPr marL="360000" indent="-108000">
              <a:buFont typeface="+mj-lt"/>
              <a:buAutoNum type="arabicPeriod"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 Указ Президента Российской Федерации от 07.05.2018 г. № 204 «О национальных целях и стратегических задачах развития Российской Федерации на период до 2024 года». 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 Национальный проект «Образование» </a:t>
            </a: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</a:rPr>
              <a:t>(утвержден президиумом Совета при Президенте Российской Федерации по стратегическому развитию и национальным проектам (протокол от 3 сентября 2018 г. №10) . 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Новая концепция преподавания учебного предмета «Технология» </a:t>
            </a: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</a:rPr>
              <a:t>(утверждена коллегией Министерства просвещения Российской Федерации 24 декабря 2018 г. ) 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</a:rPr>
              <a:t>  </a:t>
            </a: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Закрытие МКОУ О(с)ОШ №1 с оборудованными кабинетами.</a:t>
            </a:r>
          </a:p>
          <a:p>
            <a:pPr marL="360000" indent="-108000">
              <a:buFont typeface="+mj-lt"/>
              <a:buAutoNum type="arabicPeriod"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Проблема отсутствия ресурсов в школе:</a:t>
            </a:r>
          </a:p>
          <a:p>
            <a:pPr marL="360000" indent="-108000">
              <a:buFontTx/>
              <a:buChar char="-"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МТБ для реализации технических модулей программы (помещения + оборудование);</a:t>
            </a:r>
          </a:p>
          <a:p>
            <a:pPr marL="360000" indent="-108000">
              <a:buFontTx/>
              <a:buChar char="-"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кадры (нет педагогов-специалистов для реализации отдельных модулей);</a:t>
            </a:r>
          </a:p>
          <a:p>
            <a:pPr marL="360000" indent="-108000">
              <a:buFontTx/>
              <a:buChar char="-"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</a:rPr>
              <a:t>  наличие учебников в соответствии со старой концепцией.</a:t>
            </a:r>
          </a:p>
          <a:p>
            <a:pPr marL="360000" indent="-108000">
              <a:buNone/>
            </a:pPr>
            <a:endParaRPr lang="ru-RU" sz="7400" b="1" dirty="0" smtClean="0">
              <a:solidFill>
                <a:srgbClr val="006600"/>
              </a:solidFill>
            </a:endParaRPr>
          </a:p>
          <a:p>
            <a:pPr>
              <a:buNone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2852"/>
            <a:ext cx="8847407" cy="69619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85810"/>
                </a:solidFill>
                <a:latin typeface="Arial" pitchFamily="34" charset="0"/>
                <a:cs typeface="Arial" pitchFamily="34" charset="0"/>
              </a:rPr>
              <a:t>ПРЕДПОСЫЛКИ  ИЗМЕНЕНИЙ</a:t>
            </a:r>
            <a:endParaRPr lang="ru-RU" altLang="ru-RU" sz="4200" b="1" dirty="0" smtClean="0">
              <a:solidFill>
                <a:srgbClr val="F85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190" y="966650"/>
            <a:ext cx="8786813" cy="5003076"/>
          </a:xfrm>
        </p:spPr>
        <p:txBody>
          <a:bodyPr>
            <a:normAutofit lnSpcReduction="10000"/>
          </a:bodyPr>
          <a:lstStyle/>
          <a:p>
            <a:pPr marL="360000" indent="-108000" algn="ctr">
              <a:buNone/>
            </a:pPr>
            <a:r>
              <a:rPr lang="ru-RU" sz="4400" b="1" dirty="0" smtClean="0">
                <a:solidFill>
                  <a:srgbClr val="06947C"/>
                </a:solidFill>
              </a:rPr>
              <a:t>«ТЕХНОЛОГИЯ»:</a:t>
            </a:r>
          </a:p>
          <a:p>
            <a:pPr marL="360000" indent="-108000" algn="ctr">
              <a:buNone/>
            </a:pPr>
            <a:r>
              <a:rPr lang="ru-RU" sz="4400" b="1" dirty="0" smtClean="0">
                <a:solidFill>
                  <a:srgbClr val="06947C"/>
                </a:solidFill>
              </a:rPr>
              <a:t> НЕОБХОДИМО ИЗМЕНИТЬ </a:t>
            </a:r>
          </a:p>
          <a:p>
            <a:pPr marL="360000" indent="-108000" algn="ctr">
              <a:buNone/>
            </a:pPr>
            <a:r>
              <a:rPr lang="ru-RU" sz="4400" b="1" dirty="0" smtClean="0">
                <a:solidFill>
                  <a:srgbClr val="06947C"/>
                </a:solidFill>
              </a:rPr>
              <a:t>СОДЕРЖАНИЕ ОБУЧЕНИЯ  </a:t>
            </a:r>
          </a:p>
          <a:p>
            <a:pPr marL="360000" indent="-108000" algn="ctr">
              <a:buNone/>
            </a:pPr>
            <a:r>
              <a:rPr lang="ru-RU" sz="4400" b="1" dirty="0" smtClean="0">
                <a:solidFill>
                  <a:srgbClr val="F85810"/>
                </a:solidFill>
              </a:rPr>
              <a:t>(ТЕКСТЫ + ТЕХНОЛОГИИ )</a:t>
            </a:r>
          </a:p>
          <a:p>
            <a:pPr marL="360000" indent="-108000" algn="ctr">
              <a:buNone/>
            </a:pPr>
            <a:endParaRPr lang="ru-RU" sz="4400" b="1" dirty="0" smtClean="0">
              <a:solidFill>
                <a:srgbClr val="F85810"/>
              </a:solidFill>
            </a:endParaRPr>
          </a:p>
          <a:p>
            <a:pPr marL="360000" indent="-108000" algn="ctr">
              <a:buNone/>
            </a:pPr>
            <a:r>
              <a:rPr lang="ru-RU" sz="4400" b="1" smtClean="0">
                <a:solidFill>
                  <a:srgbClr val="F85810"/>
                </a:solidFill>
              </a:rPr>
              <a:t>Система: </a:t>
            </a:r>
          </a:p>
          <a:p>
            <a:pPr marL="360000" indent="-108000" algn="ctr">
              <a:buNone/>
            </a:pPr>
            <a:r>
              <a:rPr lang="ru-RU" sz="4400" b="1" smtClean="0">
                <a:solidFill>
                  <a:srgbClr val="F85810"/>
                </a:solidFill>
              </a:rPr>
              <a:t>Урочная </a:t>
            </a:r>
            <a:r>
              <a:rPr lang="ru-RU" sz="4400" b="1" dirty="0" smtClean="0">
                <a:solidFill>
                  <a:srgbClr val="F85810"/>
                </a:solidFill>
              </a:rPr>
              <a:t>Де + внеурочная + </a:t>
            </a:r>
            <a:r>
              <a:rPr lang="ru-RU" sz="4400" b="1" dirty="0" err="1" smtClean="0">
                <a:solidFill>
                  <a:srgbClr val="F85810"/>
                </a:solidFill>
              </a:rPr>
              <a:t>доп</a:t>
            </a:r>
            <a:endParaRPr lang="ru-RU" sz="4400" b="1" dirty="0" smtClean="0">
              <a:solidFill>
                <a:srgbClr val="F85810"/>
              </a:solidFill>
            </a:endParaRPr>
          </a:p>
          <a:p>
            <a:pPr marL="360000" indent="-108000">
              <a:buNone/>
            </a:pPr>
            <a:endParaRPr lang="ru-RU" sz="7400" b="1" dirty="0" smtClean="0">
              <a:solidFill>
                <a:srgbClr val="006600"/>
              </a:solidFill>
            </a:endParaRPr>
          </a:p>
          <a:p>
            <a:pPr>
              <a:buNone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  <a:defRPr/>
            </a:pPr>
            <a:endParaRPr lang="ru-RU" sz="5500" b="1" dirty="0" smtClean="0">
              <a:solidFill>
                <a:srgbClr val="0066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3999" cy="69619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200" b="1" dirty="0" smtClean="0">
                <a:solidFill>
                  <a:srgbClr val="F85810"/>
                </a:solidFill>
                <a:latin typeface="Arial" pitchFamily="34" charset="0"/>
                <a:cs typeface="Arial" pitchFamily="34" charset="0"/>
              </a:rPr>
              <a:t>НЕОБХОДИМОСТЬ   ИЗМЕНЕНИЙ</a:t>
            </a:r>
            <a:endParaRPr lang="ru-RU" altLang="ru-RU" sz="4200" b="1" dirty="0" smtClean="0">
              <a:solidFill>
                <a:srgbClr val="F85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5"/>
            <a:ext cx="8401080" cy="4528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85810"/>
                </a:solidFill>
              </a:rPr>
              <a:t>В  2015 </a:t>
            </a:r>
            <a:r>
              <a:rPr lang="ru-RU" b="1" dirty="0" smtClean="0">
                <a:solidFill>
                  <a:srgbClr val="32456C"/>
                </a:solidFill>
              </a:rPr>
              <a:t>году была одобрена новая Примерная основная образовательная программа по технологии, которая кардинально изменила содержание данного предмета. </a:t>
            </a:r>
          </a:p>
          <a:p>
            <a:pPr>
              <a:buNone/>
            </a:pPr>
            <a:r>
              <a:rPr lang="ru-RU" b="1" dirty="0" smtClean="0">
                <a:solidFill>
                  <a:srgbClr val="32456C"/>
                </a:solidFill>
              </a:rPr>
              <a:t>     Программа стала </a:t>
            </a:r>
            <a:r>
              <a:rPr lang="ru-RU" b="1" u="sng" dirty="0" smtClean="0">
                <a:solidFill>
                  <a:srgbClr val="32456C"/>
                </a:solidFill>
              </a:rPr>
              <a:t>единой и универсальной </a:t>
            </a:r>
            <a:r>
              <a:rPr lang="ru-RU" b="1" dirty="0" smtClean="0">
                <a:solidFill>
                  <a:srgbClr val="32456C"/>
                </a:solidFill>
              </a:rPr>
              <a:t>как для мальчиков, так и для девочек, как для сельских, так и для городских школ. </a:t>
            </a:r>
          </a:p>
          <a:p>
            <a:pPr>
              <a:buNone/>
            </a:pPr>
            <a:r>
              <a:rPr lang="ru-RU" b="1" dirty="0" smtClean="0">
                <a:solidFill>
                  <a:srgbClr val="32456C"/>
                </a:solidFill>
              </a:rPr>
              <a:t>     Новая Концепция </a:t>
            </a:r>
            <a:r>
              <a:rPr lang="ru-RU" b="1" dirty="0" smtClean="0">
                <a:solidFill>
                  <a:srgbClr val="F85810"/>
                </a:solidFill>
              </a:rPr>
              <a:t>2018</a:t>
            </a:r>
            <a:r>
              <a:rPr lang="ru-RU" b="1" dirty="0" smtClean="0">
                <a:solidFill>
                  <a:srgbClr val="32456C"/>
                </a:solidFill>
              </a:rPr>
              <a:t> года закрепила эти изменения и дополнила  понимание целей технологического образования. </a:t>
            </a:r>
            <a:endParaRPr lang="ru-RU" b="1" dirty="0">
              <a:solidFill>
                <a:srgbClr val="32456C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7037" y="159035"/>
            <a:ext cx="8723213" cy="892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581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«ТЕХНОЛОГИЯ»: ИЗМЕНИЛОСЬ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rgbClr val="F8581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73" y="142852"/>
            <a:ext cx="8852685" cy="917596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>
                <a:solidFill>
                  <a:srgbClr val="F85810"/>
                </a:solidFill>
                <a:latin typeface="Arial" pitchFamily="34" charset="0"/>
                <a:cs typeface="Arial" pitchFamily="34" charset="0"/>
              </a:rPr>
              <a:t>«ТЕХНОЛОГИЯ»: ИЗМЕНИЛОСЬ</a:t>
            </a:r>
            <a:endParaRPr lang="ru-RU" sz="4200" b="1" dirty="0">
              <a:solidFill>
                <a:srgbClr val="F8581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02818"/>
            <a:ext cx="8401080" cy="39489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24 декабря 2018 года на коллегии Министерства просвещения Российской Федерации утверждена Концепция преподавания учебного предмета «Технология».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Концепция стала вторым важным обновлением технологического образования после 1993 года, когда вместо уроков труда появились уроки технологии.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age-dig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944" y="5127171"/>
            <a:ext cx="1666886" cy="1730829"/>
          </a:xfrm>
          <a:prstGeom prst="rect">
            <a:avLst/>
          </a:prstGeom>
        </p:spPr>
      </p:pic>
      <p:pic>
        <p:nvPicPr>
          <p:cNvPr id="8" name="Рисунок 7" descr="abstract-building-1024x1024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9000" contrast="44000"/>
          </a:blip>
          <a:stretch>
            <a:fillRect/>
          </a:stretch>
        </p:blipFill>
        <p:spPr>
          <a:xfrm>
            <a:off x="22303" y="1029895"/>
            <a:ext cx="3482898" cy="3482898"/>
          </a:xfrm>
          <a:prstGeom prst="rect">
            <a:avLst/>
          </a:prstGeom>
        </p:spPr>
      </p:pic>
      <p:sp>
        <p:nvSpPr>
          <p:cNvPr id="6" name="Google Shape;111;p19"/>
          <p:cNvSpPr txBox="1">
            <a:spLocks/>
          </p:cNvSpPr>
          <p:nvPr/>
        </p:nvSpPr>
        <p:spPr>
          <a:xfrm>
            <a:off x="0" y="76200"/>
            <a:ext cx="9144000" cy="5509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A410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Концепции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762000"/>
            <a:ext cx="6629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Цель: </a:t>
            </a: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создать условия для формирования технологической грамотности, критического и </a:t>
            </a:r>
            <a:r>
              <a:rPr lang="ru-RU" sz="1600" b="1" dirty="0" err="1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креативного</a:t>
            </a:r>
            <a:r>
              <a:rPr lang="ru-RU" sz="1600" b="1" dirty="0">
                <a:solidFill>
                  <a:srgbClr val="0E8C6B"/>
                </a:solidFill>
                <a:latin typeface="Arial" pitchFamily="34" charset="0"/>
                <a:ea typeface="Calibri"/>
                <a:cs typeface="Arial" pitchFamily="34" charset="0"/>
              </a:rPr>
              <a:t> мышления, глобальных компетенций, необходимых для перехода к новым приоритетам научно-технологического развития РФ.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7460" y="2020909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cs typeface="Arial" pitchFamily="34" charset="0"/>
              </a:rPr>
              <a:t>– Создать систему преемственного технологического образования на всех уровнях общего 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391" y="3975528"/>
            <a:ext cx="225254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– Модернизировать содержание, методики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и технологии преподавания предметной области «Технология».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57248" y="3976064"/>
            <a:ext cx="2386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– Сформировать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у учеников культуру проектной </a:t>
            </a:r>
            <a:b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6947C"/>
                </a:solidFill>
                <a:latin typeface="Arial" pitchFamily="34" charset="0"/>
                <a:ea typeface="Calibri"/>
                <a:cs typeface="Arial" pitchFamily="34" charset="0"/>
              </a:rPr>
              <a:t>и исследовательской деятельности.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8763" y="3965176"/>
            <a:ext cx="302198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– Изучить элементы традиционных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и наиболее 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перспективных технологических направлений.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02267" y="3977331"/>
            <a:ext cx="18417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Расширить олимпиады НТИ.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8972" y="3249342"/>
            <a:ext cx="404948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– Популяризировать передовые практики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5943600" cy="7730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unktsii-5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4000"/>
          </a:blip>
          <a:srcRect l="4793"/>
          <a:stretch>
            <a:fillRect/>
          </a:stretch>
        </p:blipFill>
        <p:spPr>
          <a:xfrm flipH="1">
            <a:off x="5943600" y="1066800"/>
            <a:ext cx="3242966" cy="27088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" y="1066800"/>
            <a:ext cx="5780317" cy="55753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Использовать проектный метод в урочной 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и внеурочной деятельности, </a:t>
            </a:r>
            <a:r>
              <a:rPr lang="ru-RU" sz="2000" dirty="0" err="1">
                <a:solidFill>
                  <a:srgbClr val="06947C"/>
                </a:solidFill>
                <a:latin typeface="Arial"/>
                <a:ea typeface="Calibri"/>
                <a:cs typeface="Arial"/>
              </a:rPr>
              <a:t>допобразовании</a:t>
            </a: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.</a:t>
            </a:r>
            <a:endParaRPr lang="ru-RU" sz="2000" dirty="0">
              <a:solidFill>
                <a:srgbClr val="06947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6947C"/>
                </a:solidFill>
                <a:latin typeface="Arial"/>
                <a:ea typeface="Calibri"/>
                <a:cs typeface="Arial"/>
              </a:rPr>
              <a:t>– Сформировать ключевые навыки в сфере ИКТ  в рамках предметов «Технология» и «Информатика» и использовать их в других учебных предметах.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/>
                <a:ea typeface="Calibri"/>
                <a:cs typeface="Arial"/>
              </a:rPr>
              <a:t>– Создать системы, чтобы выявлять таланты, </a:t>
            </a:r>
            <a:r>
              <a:rPr lang="ru-RU" sz="2000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dirty="0">
                <a:latin typeface="Arial"/>
                <a:ea typeface="Calibri"/>
                <a:cs typeface="Arial"/>
              </a:rPr>
              <a:t>продвигать учеников, которые обладают высокой мотивацией и способностями в сфере материального и социального конструирования, включая инженерно-технологическое направление и ИКТ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152400"/>
            <a:ext cx="6028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FA410E"/>
                </a:solidFill>
                <a:latin typeface="Arial" pitchFamily="34" charset="0"/>
                <a:ea typeface="+mj-ea"/>
                <a:cs typeface="Arial" pitchFamily="34" charset="0"/>
              </a:rPr>
              <a:t>ЗАДАЧИ   КОНЦЕПЦИИ</a:t>
            </a:r>
            <a:endParaRPr lang="ru-RU" sz="4000" b="1" dirty="0">
              <a:solidFill>
                <a:srgbClr val="FA410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Содержимое 3" descr="vector-banner-graphics-design-png-3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5000"/>
          </a:blip>
          <a:srcRect t="66398" r="54802"/>
          <a:stretch>
            <a:fillRect/>
          </a:stretch>
        </p:blipFill>
        <p:spPr>
          <a:xfrm>
            <a:off x="6096000" y="4038600"/>
            <a:ext cx="2968834" cy="2011903"/>
          </a:xfrm>
        </p:spPr>
      </p:pic>
      <p:sp>
        <p:nvSpPr>
          <p:cNvPr id="16" name="Прямоугольник 15"/>
          <p:cNvSpPr/>
          <p:nvPr/>
        </p:nvSpPr>
        <p:spPr>
          <a:xfrm>
            <a:off x="5950404" y="4222417"/>
            <a:ext cx="312234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Стимулировать использование разных форм технологического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1609</Words>
  <Application>Microsoft Office PowerPoint</Application>
  <PresentationFormat>Экран (4:3)</PresentationFormat>
  <Paragraphs>290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Formular</vt:lpstr>
      <vt:lpstr>Tahoma</vt:lpstr>
      <vt:lpstr>Times New Roman</vt:lpstr>
      <vt:lpstr>Office Theme</vt:lpstr>
      <vt:lpstr>ОБНОВЛЕНИЕ  СОДЕРЖАНИЯ ПРЕДМЕТНОЙ     ОБЛАСТИ  «ТЕХНОЛОГИЯ» </vt:lpstr>
      <vt:lpstr>ОБНОВЛЕНИЕ  СОДЕРЖАНИЯ ПРЕДМЕТНОЙ     ОБЛАСТИ  «ТЕХНОЛОГИЯ» </vt:lpstr>
      <vt:lpstr>НОРМАТИВНО-ПРАВОВАЯ БАЗА </vt:lpstr>
      <vt:lpstr>ПРЕДПОСЫЛКИ  ИЗМЕНЕНИЙ</vt:lpstr>
      <vt:lpstr>НЕОБХОДИМОСТЬ   ИЗМЕНЕНИЙ</vt:lpstr>
      <vt:lpstr>Презентация PowerPoint</vt:lpstr>
      <vt:lpstr>«ТЕХНОЛОГИЯ»: ИЗМЕНИЛОСЬ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УМК: ИЗМЕНЕНИЯ</vt:lpstr>
      <vt:lpstr>УМК: ИЗМЕНЕНИЯ</vt:lpstr>
      <vt:lpstr>УЧЕБНИКИ: ИЗМЕНЕНИЯ</vt:lpstr>
      <vt:lpstr>КАДРЫ: ИЗМЕНЕНИЯ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 ЗА   ВНИМАНИЕ!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Lektor</cp:lastModifiedBy>
  <cp:revision>137</cp:revision>
  <dcterms:created xsi:type="dcterms:W3CDTF">2016-11-18T14:12:19Z</dcterms:created>
  <dcterms:modified xsi:type="dcterms:W3CDTF">2019-10-25T05:55:55Z</dcterms:modified>
</cp:coreProperties>
</file>